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theme/themeOverride2.xml" ContentType="application/vnd.openxmlformats-officedocument.themeOverride+xml"/>
  <Override PartName="/ppt/drawings/drawing1.xml" ContentType="application/vnd.openxmlformats-officedocument.drawingml.chartshape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306" r:id="rId2"/>
    <p:sldId id="307" r:id="rId3"/>
    <p:sldId id="308" r:id="rId4"/>
    <p:sldId id="309" r:id="rId5"/>
    <p:sldId id="311" r:id="rId6"/>
    <p:sldId id="302" r:id="rId7"/>
    <p:sldId id="303" r:id="rId8"/>
    <p:sldId id="305" r:id="rId9"/>
    <p:sldId id="298" r:id="rId10"/>
    <p:sldId id="318" r:id="rId11"/>
    <p:sldId id="297" r:id="rId12"/>
    <p:sldId id="299" r:id="rId13"/>
    <p:sldId id="300" r:id="rId14"/>
    <p:sldId id="301" r:id="rId15"/>
    <p:sldId id="256" r:id="rId16"/>
    <p:sldId id="321" r:id="rId17"/>
    <p:sldId id="319" r:id="rId18"/>
    <p:sldId id="257" r:id="rId19"/>
    <p:sldId id="259" r:id="rId20"/>
    <p:sldId id="260" r:id="rId21"/>
    <p:sldId id="261" r:id="rId22"/>
    <p:sldId id="262" r:id="rId23"/>
    <p:sldId id="322" r:id="rId24"/>
    <p:sldId id="263" r:id="rId25"/>
    <p:sldId id="264" r:id="rId26"/>
    <p:sldId id="281" r:id="rId27"/>
    <p:sldId id="265" r:id="rId28"/>
    <p:sldId id="266" r:id="rId29"/>
    <p:sldId id="328" r:id="rId30"/>
    <p:sldId id="267" r:id="rId31"/>
    <p:sldId id="325" r:id="rId32"/>
    <p:sldId id="268" r:id="rId33"/>
    <p:sldId id="326" r:id="rId34"/>
    <p:sldId id="269" r:id="rId35"/>
    <p:sldId id="270" r:id="rId36"/>
    <p:sldId id="271" r:id="rId37"/>
    <p:sldId id="272" r:id="rId38"/>
    <p:sldId id="273" r:id="rId39"/>
    <p:sldId id="274" r:id="rId40"/>
    <p:sldId id="323" r:id="rId41"/>
    <p:sldId id="275" r:id="rId42"/>
    <p:sldId id="276" r:id="rId43"/>
    <p:sldId id="277" r:id="rId44"/>
    <p:sldId id="278" r:id="rId45"/>
    <p:sldId id="279" r:id="rId46"/>
    <p:sldId id="280" r:id="rId47"/>
    <p:sldId id="283" r:id="rId48"/>
    <p:sldId id="285" r:id="rId49"/>
    <p:sldId id="287" r:id="rId50"/>
    <p:sldId id="289" r:id="rId51"/>
    <p:sldId id="292" r:id="rId52"/>
    <p:sldId id="294" r:id="rId53"/>
    <p:sldId id="295" r:id="rId54"/>
    <p:sldId id="296" r:id="rId55"/>
    <p:sldId id="312" r:id="rId56"/>
    <p:sldId id="313" r:id="rId57"/>
    <p:sldId id="327" r:id="rId58"/>
    <p:sldId id="314" r:id="rId59"/>
    <p:sldId id="315" r:id="rId60"/>
    <p:sldId id="324" r:id="rId6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>
    <p:restoredLeft sz="34587" autoAdjust="0"/>
    <p:restoredTop sz="94680" autoAdjust="0"/>
  </p:normalViewPr>
  <p:slideViewPr>
    <p:cSldViewPr>
      <p:cViewPr>
        <p:scale>
          <a:sx n="90" d="100"/>
          <a:sy n="90" d="100"/>
        </p:scale>
        <p:origin x="-1090" y="-5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oleObject" Target="file:///C:\Users\H%20P\Desktop\propject\Book1.xlsx" TargetMode="External"/><Relationship Id="rId1" Type="http://schemas.openxmlformats.org/officeDocument/2006/relationships/themeOverride" Target="../theme/themeOverrid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chartUserShapes" Target="../drawings/drawing1.xml"/><Relationship Id="rId2" Type="http://schemas.openxmlformats.org/officeDocument/2006/relationships/oleObject" Target="file:///C:\Users\H%20P\Desktop\propject\Book1.xlsx" TargetMode="External"/><Relationship Id="rId1" Type="http://schemas.openxmlformats.org/officeDocument/2006/relationships/themeOverride" Target="../theme/themeOverrid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I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/>
          <a:lstStyle/>
          <a:p>
            <a:pPr>
              <a:defRPr/>
            </a:pPr>
            <a:r>
              <a:rPr lang="en-US" dirty="0"/>
              <a:t>Preload</a:t>
            </a:r>
            <a:r>
              <a:rPr lang="en-US" baseline="0" dirty="0"/>
              <a:t> position v/s Amplitude</a:t>
            </a:r>
            <a:endParaRPr lang="en-US" dirty="0"/>
          </a:p>
        </c:rich>
      </c:tx>
      <c:layout/>
      <c:overlay val="0"/>
    </c:title>
    <c:autoTitleDeleted val="0"/>
    <c:plotArea>
      <c:layout>
        <c:manualLayout>
          <c:layoutTarget val="inner"/>
          <c:xMode val="edge"/>
          <c:yMode val="edge"/>
          <c:x val="0.1109577602615776"/>
          <c:y val="0.21811481399671551"/>
          <c:w val="0.75533102004900721"/>
          <c:h val="0.35259952347817275"/>
        </c:manualLayout>
      </c:layout>
      <c:scatterChart>
        <c:scatterStyle val="smooth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amplitude</c:v>
                </c:pt>
              </c:strCache>
            </c:strRef>
          </c:tx>
          <c:xVal>
            <c:numRef>
              <c:f>Sheet1!$A$2:$A$8</c:f>
              <c:numCache>
                <c:formatCode>General</c:formatCode>
                <c:ptCount val="7"/>
                <c:pt idx="0">
                  <c:v>-3</c:v>
                </c:pt>
                <c:pt idx="1">
                  <c:v>-2</c:v>
                </c:pt>
                <c:pt idx="2">
                  <c:v>-1</c:v>
                </c:pt>
                <c:pt idx="3">
                  <c:v>0</c:v>
                </c:pt>
                <c:pt idx="4">
                  <c:v>1</c:v>
                </c:pt>
                <c:pt idx="5">
                  <c:v>2</c:v>
                </c:pt>
                <c:pt idx="6">
                  <c:v>3</c:v>
                </c:pt>
              </c:numCache>
            </c:numRef>
          </c:xVal>
          <c:yVal>
            <c:numRef>
              <c:f>Sheet1!$B$2:$B$8</c:f>
              <c:numCache>
                <c:formatCode>General</c:formatCode>
                <c:ptCount val="7"/>
                <c:pt idx="0">
                  <c:v>1.7000000000000006</c:v>
                </c:pt>
                <c:pt idx="1">
                  <c:v>1.7000000000000006</c:v>
                </c:pt>
                <c:pt idx="2">
                  <c:v>1.6600000000000001</c:v>
                </c:pt>
                <c:pt idx="3">
                  <c:v>1.55</c:v>
                </c:pt>
                <c:pt idx="4">
                  <c:v>1.6700000000000021</c:v>
                </c:pt>
                <c:pt idx="5">
                  <c:v>1.7300000000000006</c:v>
                </c:pt>
                <c:pt idx="6">
                  <c:v>1.7400000000000007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0901632"/>
        <c:axId val="192407040"/>
      </c:scatterChart>
      <c:valAx>
        <c:axId val="190901632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IN" sz="1600" b="0" dirty="0"/>
                  <a:t>No</a:t>
                </a:r>
                <a:r>
                  <a:rPr lang="en-IN" sz="1600" b="0" baseline="0" dirty="0"/>
                  <a:t> of rotations below(&lt;-)/ above(-&gt;) manufacturer prescribed position</a:t>
                </a:r>
                <a:endParaRPr lang="en-IN" sz="1600" b="0" dirty="0"/>
              </a:p>
            </c:rich>
          </c:tx>
          <c:layout>
            <c:manualLayout>
              <c:xMode val="edge"/>
              <c:yMode val="edge"/>
              <c:x val="0.1191774812870614"/>
              <c:y val="0.76375608102763559"/>
            </c:manualLayout>
          </c:layout>
          <c:overlay val="0"/>
        </c:title>
        <c:numFmt formatCode="General" sourceLinked="1"/>
        <c:majorTickMark val="none"/>
        <c:minorTickMark val="none"/>
        <c:tickLblPos val="nextTo"/>
        <c:crossAx val="192407040"/>
        <c:crosses val="autoZero"/>
        <c:crossBetween val="midCat"/>
      </c:valAx>
      <c:valAx>
        <c:axId val="192407040"/>
        <c:scaling>
          <c:orientation val="minMax"/>
        </c:scaling>
        <c:delete val="0"/>
        <c:axPos val="l"/>
        <c:majorGridlines/>
        <c:title>
          <c:tx>
            <c:rich>
              <a:bodyPr/>
              <a:lstStyle/>
              <a:p>
                <a:pPr>
                  <a:defRPr/>
                </a:pPr>
                <a:r>
                  <a:rPr lang="en-IN" sz="1600" b="0" dirty="0"/>
                  <a:t>Amplitude</a:t>
                </a:r>
                <a:r>
                  <a:rPr lang="en-IN" sz="1600" b="0" baseline="0" dirty="0"/>
                  <a:t> of vibration m/s2</a:t>
                </a:r>
                <a:endParaRPr lang="en-IN" sz="1600" b="0" dirty="0"/>
              </a:p>
            </c:rich>
          </c:tx>
          <c:layout>
            <c:manualLayout>
              <c:xMode val="edge"/>
              <c:yMode val="edge"/>
              <c:x val="4.1417808885000483E-2"/>
              <c:y val="0.19072917536647466"/>
            </c:manualLayout>
          </c:layout>
          <c:overlay val="0"/>
        </c:title>
        <c:numFmt formatCode="General" sourceLinked="1"/>
        <c:majorTickMark val="none"/>
        <c:minorTickMark val="none"/>
        <c:tickLblPos val="nextTo"/>
        <c:crossAx val="190901632"/>
        <c:crosses val="autoZero"/>
        <c:crossBetween val="midCat"/>
      </c:valAx>
    </c:plotArea>
    <c:legend>
      <c:legendPos val="r"/>
      <c:layout/>
      <c:overlay val="0"/>
    </c:legend>
    <c:plotVisOnly val="1"/>
    <c:dispBlanksAs val="gap"/>
    <c:showDLblsOverMax val="0"/>
  </c:chart>
  <c:externalData r:id="rId2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I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1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r>
              <a:rPr lang="en-US" sz="1800" b="1" i="0" baseline="0"/>
              <a:t>Preload position v/s Amplitude</a:t>
            </a:r>
          </a:p>
        </c:rich>
      </c:tx>
      <c:layout/>
      <c:overlay val="0"/>
    </c:title>
    <c:autoTitleDeleted val="0"/>
    <c:plotArea>
      <c:layout>
        <c:manualLayout>
          <c:layoutTarget val="inner"/>
          <c:xMode val="edge"/>
          <c:yMode val="edge"/>
          <c:x val="9.9863481228668963E-2"/>
          <c:y val="0.15584281131525229"/>
          <c:w val="0.7454267107396555"/>
          <c:h val="0.59052435112277557"/>
        </c:manualLayout>
      </c:layout>
      <c:scatterChart>
        <c:scatterStyle val="smoothMarker"/>
        <c:varyColors val="0"/>
        <c:ser>
          <c:idx val="0"/>
          <c:order val="0"/>
          <c:tx>
            <c:strRef>
              <c:f>Sheet1!$C$1</c:f>
              <c:strCache>
                <c:ptCount val="1"/>
                <c:pt idx="0">
                  <c:v>amplitude</c:v>
                </c:pt>
              </c:strCache>
            </c:strRef>
          </c:tx>
          <c:xVal>
            <c:numRef>
              <c:f>Sheet1!$A$2:$A$12</c:f>
              <c:numCache>
                <c:formatCode>General</c:formatCode>
                <c:ptCount val="11"/>
                <c:pt idx="0">
                  <c:v>-5</c:v>
                </c:pt>
                <c:pt idx="1">
                  <c:v>-4</c:v>
                </c:pt>
                <c:pt idx="2">
                  <c:v>-3</c:v>
                </c:pt>
                <c:pt idx="3">
                  <c:v>-2</c:v>
                </c:pt>
                <c:pt idx="4">
                  <c:v>-1</c:v>
                </c:pt>
                <c:pt idx="5">
                  <c:v>0</c:v>
                </c:pt>
                <c:pt idx="6">
                  <c:v>1</c:v>
                </c:pt>
                <c:pt idx="7">
                  <c:v>2</c:v>
                </c:pt>
                <c:pt idx="8">
                  <c:v>3</c:v>
                </c:pt>
                <c:pt idx="9">
                  <c:v>4</c:v>
                </c:pt>
                <c:pt idx="10">
                  <c:v>5</c:v>
                </c:pt>
              </c:numCache>
            </c:numRef>
          </c:xVal>
          <c:yVal>
            <c:numRef>
              <c:f>Sheet1!$C$2:$C$12</c:f>
              <c:numCache>
                <c:formatCode>General</c:formatCode>
                <c:ptCount val="11"/>
                <c:pt idx="0">
                  <c:v>1.7</c:v>
                </c:pt>
                <c:pt idx="1">
                  <c:v>1.7</c:v>
                </c:pt>
                <c:pt idx="2">
                  <c:v>1.6500000000000001</c:v>
                </c:pt>
                <c:pt idx="3">
                  <c:v>1.59</c:v>
                </c:pt>
                <c:pt idx="4">
                  <c:v>1.56</c:v>
                </c:pt>
                <c:pt idx="5">
                  <c:v>1.58</c:v>
                </c:pt>
                <c:pt idx="6">
                  <c:v>1.6300000000000001</c:v>
                </c:pt>
                <c:pt idx="7">
                  <c:v>1.6300000000000001</c:v>
                </c:pt>
                <c:pt idx="8">
                  <c:v>1.6500000000000001</c:v>
                </c:pt>
                <c:pt idx="9">
                  <c:v>1.7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3038976"/>
        <c:axId val="193044864"/>
      </c:scatterChart>
      <c:valAx>
        <c:axId val="1930389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crossAx val="193044864"/>
        <c:crosses val="autoZero"/>
        <c:crossBetween val="midCat"/>
      </c:valAx>
      <c:valAx>
        <c:axId val="193044864"/>
        <c:scaling>
          <c:orientation val="minMax"/>
        </c:scaling>
        <c:delete val="0"/>
        <c:axPos val="l"/>
        <c:majorGridlines/>
        <c:title>
          <c:tx>
            <c:rich>
              <a:bodyPr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000" b="1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 sz="1300" b="1" i="0" baseline="0">
                    <a:latin typeface="Times New Roman" pitchFamily="18" charset="0"/>
                    <a:cs typeface="Times New Roman" pitchFamily="18" charset="0"/>
                  </a:rPr>
                  <a:t>Amplitude of vibration m/s2</a:t>
                </a:r>
              </a:p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000" b="1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endParaRPr lang="en-IN" sz="1300">
                  <a:latin typeface="Times New Roman" pitchFamily="18" charset="0"/>
                  <a:cs typeface="Times New Roman" pitchFamily="18" charset="0"/>
                </a:endParaRPr>
              </a:p>
            </c:rich>
          </c:tx>
          <c:layout>
            <c:manualLayout>
              <c:xMode val="edge"/>
              <c:yMode val="edge"/>
              <c:x val="2.5028441410693991E-2"/>
              <c:y val="0.12535906969962088"/>
            </c:manualLayout>
          </c:layout>
          <c:overlay val="0"/>
        </c:title>
        <c:numFmt formatCode="General" sourceLinked="1"/>
        <c:majorTickMark val="none"/>
        <c:minorTickMark val="none"/>
        <c:tickLblPos val="nextTo"/>
        <c:crossAx val="193038976"/>
        <c:crosses val="autoZero"/>
        <c:crossBetween val="midCat"/>
      </c:valAx>
    </c:plotArea>
    <c:legend>
      <c:legendPos val="r"/>
      <c:layout/>
      <c:overlay val="0"/>
    </c:legend>
    <c:plotVisOnly val="1"/>
    <c:dispBlanksAs val="gap"/>
    <c:showDLblsOverMax val="0"/>
  </c:chart>
  <c:externalData r:id="rId2">
    <c:autoUpdate val="0"/>
  </c:externalData>
  <c:userShapes r:id="rId3"/>
</c:chartSpace>
</file>

<file path=ppt/drawing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25.png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0.06997</cdr:x>
      <cdr:y>0.81597</cdr:y>
    </cdr:from>
    <cdr:to>
      <cdr:x>0.85638</cdr:x>
      <cdr:y>0.89153</cdr:y>
    </cdr:to>
    <cdr:pic>
      <cdr:nvPicPr>
        <cdr:cNvPr id="2" name="chart"/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1"/>
        <a:stretch xmlns:a="http://schemas.openxmlformats.org/drawingml/2006/main">
          <a:fillRect/>
        </a:stretch>
      </cdr:blipFill>
      <cdr:spPr>
        <a:xfrm xmlns:a="http://schemas.openxmlformats.org/drawingml/2006/main">
          <a:off x="390525" y="2797969"/>
          <a:ext cx="4389500" cy="259102"/>
        </a:xfrm>
        <a:prstGeom xmlns:a="http://schemas.openxmlformats.org/drawingml/2006/main" prst="rect">
          <a:avLst/>
        </a:prstGeom>
      </cdr:spPr>
    </cdr:pic>
  </cdr:relSizeAnchor>
</c:userShap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ight Triangle 9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grpSp>
        <p:nvGrpSpPr>
          <p:cNvPr id="2" name="Group 1"/>
          <p:cNvGrpSpPr/>
          <p:nvPr/>
        </p:nvGrpSpPr>
        <p:grpSpPr>
          <a:xfrm>
            <a:off x="-3765" y="4953000"/>
            <a:ext cx="9147765" cy="1912088"/>
            <a:chOff x="-3765" y="4832896"/>
            <a:chExt cx="9147765" cy="2032192"/>
          </a:xfrm>
        </p:grpSpPr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>
              <a:extLst/>
            </a:lstStyle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Straight Connector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62250814-EA0F-451F-8A4A-9449964C68AA}" type="datetimeFigureOut">
              <a:rPr lang="en-IN" smtClean="0"/>
              <a:pPr/>
              <a:t>17-07-2020</a:t>
            </a:fld>
            <a:endParaRPr lang="en-IN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lang="en-IN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76A565EF-6DA0-473D-B11B-78CDB8E5534B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62250814-EA0F-451F-8A4A-9449964C68AA}" type="datetimeFigureOut">
              <a:rPr lang="en-IN" smtClean="0"/>
              <a:pPr/>
              <a:t>17-07-2020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6A565EF-6DA0-473D-B11B-78CDB8E5534B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62250814-EA0F-451F-8A4A-9449964C68AA}" type="datetimeFigureOut">
              <a:rPr lang="en-IN" smtClean="0"/>
              <a:pPr/>
              <a:t>17-07-2020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6A565EF-6DA0-473D-B11B-78CDB8E5534B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62250814-EA0F-451F-8A4A-9449964C68AA}" type="datetimeFigureOut">
              <a:rPr lang="en-IN" smtClean="0"/>
              <a:pPr/>
              <a:t>17-07-2020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6A565EF-6DA0-473D-B11B-78CDB8E5534B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62250814-EA0F-451F-8A4A-9449964C68AA}" type="datetimeFigureOut">
              <a:rPr lang="en-IN" smtClean="0"/>
              <a:pPr/>
              <a:t>17-07-2020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6A565EF-6DA0-473D-B11B-78CDB8E5534B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7" name="Chevron 6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8" name="Chevron 7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62250814-EA0F-451F-8A4A-9449964C68AA}" type="datetimeFigureOut">
              <a:rPr lang="en-IN" smtClean="0"/>
              <a:pPr/>
              <a:t>17-07-2020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6A565EF-6DA0-473D-B11B-78CDB8E5534B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62250814-EA0F-451F-8A4A-9449964C68AA}" type="datetimeFigureOut">
              <a:rPr lang="en-IN" smtClean="0"/>
              <a:pPr/>
              <a:t>17-07-2020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6A565EF-6DA0-473D-B11B-78CDB8E5534B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62250814-EA0F-451F-8A4A-9449964C68AA}" type="datetimeFigureOut">
              <a:rPr lang="en-IN" smtClean="0"/>
              <a:pPr/>
              <a:t>17-07-2020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6A565EF-6DA0-473D-B11B-78CDB8E5534B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62250814-EA0F-451F-8A4A-9449964C68AA}" type="datetimeFigureOut">
              <a:rPr lang="en-IN" smtClean="0"/>
              <a:pPr/>
              <a:t>17-07-2020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6A565EF-6DA0-473D-B11B-78CDB8E5534B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>
            <a:extLst/>
          </a:lstStyle>
          <a:p>
            <a:fld id="{62250814-EA0F-451F-8A4A-9449964C68AA}" type="datetimeFigureOut">
              <a:rPr lang="en-IN" smtClean="0"/>
              <a:pPr/>
              <a:t>17-07-2020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6A565EF-6DA0-473D-B11B-78CDB8E5534B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62250814-EA0F-451F-8A4A-9449964C68AA}" type="datetimeFigureOut">
              <a:rPr lang="en-IN" smtClean="0"/>
              <a:pPr/>
              <a:t>17-07-2020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76A565EF-6DA0-473D-B11B-78CDB8E5534B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716436" y="5001993"/>
            <a:ext cx="3802003" cy="144311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-329" y="347"/>
                </a:moveTo>
                <a:lnTo>
                  <a:pt x="7156" y="682"/>
                </a:lnTo>
                <a:lnTo>
                  <a:pt x="5229" y="682"/>
                </a:lnTo>
                <a:lnTo>
                  <a:pt x="-328" y="345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-53561" y="5785023"/>
            <a:ext cx="3802003" cy="838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817" y="97"/>
                </a:moveTo>
                <a:lnTo>
                  <a:pt x="6408" y="682"/>
                </a:lnTo>
                <a:lnTo>
                  <a:pt x="5232" y="685"/>
                </a:lnTo>
                <a:lnTo>
                  <a:pt x="829" y="101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0" name="Right Triangle 9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hevron 11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13" name="Chevron 12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>
            <a:spLocks/>
          </p:cNvSpPr>
          <p:nvPr/>
        </p:nvSpPr>
        <p:spPr bwMode="auto">
          <a:xfrm>
            <a:off x="716436" y="5001993"/>
            <a:ext cx="3802003" cy="144311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-329" y="347"/>
                </a:moveTo>
                <a:lnTo>
                  <a:pt x="7156" y="682"/>
                </a:lnTo>
                <a:lnTo>
                  <a:pt x="5229" y="682"/>
                </a:lnTo>
                <a:lnTo>
                  <a:pt x="-328" y="345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-53561" y="5785023"/>
            <a:ext cx="3802003" cy="838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817" y="97"/>
                </a:moveTo>
                <a:lnTo>
                  <a:pt x="6408" y="682"/>
                </a:lnTo>
                <a:lnTo>
                  <a:pt x="5232" y="685"/>
                </a:lnTo>
                <a:lnTo>
                  <a:pt x="829" y="101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4" name="Right Triangle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3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62250814-EA0F-451F-8A4A-9449964C68AA}" type="datetimeFigureOut">
              <a:rPr lang="en-IN" smtClean="0"/>
              <a:pPr/>
              <a:t>17-07-2020</a:t>
            </a:fld>
            <a:endParaRPr lang="en-IN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endParaRPr lang="en-IN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76A565EF-6DA0-473D-B11B-78CDB8E5534B}" type="slidenum">
              <a:rPr lang="en-IN" smtClean="0"/>
              <a:pPr/>
              <a:t>‹#›</a:t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wm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3568" y="1700808"/>
            <a:ext cx="7772400" cy="1829761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000" dirty="0" smtClean="0">
                <a:solidFill>
                  <a:srgbClr val="0070C0"/>
                </a:solidFill>
                <a:effectLst/>
                <a:latin typeface="Times New Roman" pitchFamily="18" charset="0"/>
                <a:cs typeface="Times New Roman" pitchFamily="18" charset="0"/>
              </a:rPr>
              <a:t>MODIFICATION OF TRACTOR SEAT SUSPENSION SYSTEM FOR </a:t>
            </a:r>
            <a:r>
              <a:rPr lang="en-US" sz="4000" dirty="0">
                <a:solidFill>
                  <a:srgbClr val="0070C0"/>
                </a:solidFill>
                <a:effectLst/>
                <a:latin typeface="Times New Roman" pitchFamily="18" charset="0"/>
                <a:cs typeface="Times New Roman" pitchFamily="18" charset="0"/>
              </a:rPr>
              <a:t>BETTER </a:t>
            </a:r>
            <a:r>
              <a:rPr lang="en-US" sz="4000" dirty="0" smtClean="0">
                <a:solidFill>
                  <a:srgbClr val="0070C0"/>
                </a:solidFill>
                <a:effectLst/>
                <a:latin typeface="Times New Roman" pitchFamily="18" charset="0"/>
                <a:cs typeface="Times New Roman" pitchFamily="18" charset="0"/>
              </a:rPr>
              <a:t> COMFORT OF THE OPERATOR </a:t>
            </a:r>
            <a:r>
              <a:rPr lang="en-IN" dirty="0" smtClean="0">
                <a:effectLst/>
              </a:rPr>
              <a:t/>
            </a:r>
            <a:br>
              <a:rPr lang="en-IN" dirty="0" smtClean="0">
                <a:effectLst/>
              </a:rPr>
            </a:br>
            <a:endParaRPr lang="en-IN" dirty="0">
              <a:effectLst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600" dirty="0" smtClean="0">
                <a:solidFill>
                  <a:srgbClr val="0070C0"/>
                </a:solidFill>
              </a:rPr>
              <a:t>OBJECTIVES</a:t>
            </a:r>
            <a:endParaRPr lang="en-IN" sz="3600" dirty="0">
              <a:solidFill>
                <a:srgbClr val="0070C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39552" y="2132856"/>
            <a:ext cx="784887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accent2"/>
              </a:buClr>
              <a:buFont typeface="Arial" pitchFamily="34" charset="0"/>
              <a:buChar char="•"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To analyze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vibration levels to transmitted to the operator seat through the seat suspension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system. </a:t>
            </a:r>
          </a:p>
          <a:p>
            <a:pPr marL="342900" indent="-342900">
              <a:buClr>
                <a:schemeClr val="accent2"/>
              </a:buClr>
              <a:buFont typeface="Arial" pitchFamily="34" charset="0"/>
              <a:buChar char="•"/>
            </a:pPr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buClr>
                <a:schemeClr val="accent2"/>
              </a:buClr>
              <a:buFont typeface="Arial" pitchFamily="34" charset="0"/>
              <a:buChar char="•"/>
            </a:pPr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buClr>
                <a:schemeClr val="accent2"/>
              </a:buClr>
              <a:buFont typeface="Arial" pitchFamily="34" charset="0"/>
              <a:buChar char="•"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To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conduct a field study of the effect of vibrations on the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operator.</a:t>
            </a:r>
          </a:p>
          <a:p>
            <a:pPr marL="342900" indent="-342900">
              <a:buClr>
                <a:schemeClr val="accent2"/>
              </a:buClr>
              <a:buFont typeface="Arial" pitchFamily="34" charset="0"/>
              <a:buChar char="•"/>
            </a:pPr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buClr>
                <a:schemeClr val="accent2"/>
              </a:buClr>
              <a:buFont typeface="Arial" pitchFamily="34" charset="0"/>
              <a:buChar char="•"/>
            </a:pPr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buClr>
                <a:schemeClr val="accent2"/>
              </a:buClr>
              <a:buFont typeface="Arial" pitchFamily="34" charset="0"/>
              <a:buChar char="•"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To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propose a design modification to the current passive suspension system</a:t>
            </a:r>
            <a:endParaRPr lang="en-IN" sz="24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4759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324544" y="1340768"/>
            <a:ext cx="7851648" cy="1828800"/>
          </a:xfrm>
        </p:spPr>
        <p:txBody>
          <a:bodyPr/>
          <a:lstStyle/>
          <a:p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Simulation Results</a:t>
            </a:r>
            <a:endParaRPr lang="en-IN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131"/>
          <a:stretch/>
        </p:blipFill>
        <p:spPr bwMode="auto">
          <a:xfrm>
            <a:off x="539552" y="1688950"/>
            <a:ext cx="4143404" cy="419448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11560" y="476672"/>
            <a:ext cx="8229600" cy="1143000"/>
          </a:xfrm>
        </p:spPr>
        <p:txBody>
          <a:bodyPr>
            <a:normAutofit/>
          </a:bodyPr>
          <a:lstStyle/>
          <a:p>
            <a:r>
              <a:rPr lang="en-IN" sz="3200" dirty="0" smtClean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Times New Roman" pitchFamily="18" charset="0"/>
                <a:cs typeface="Times New Roman" pitchFamily="18" charset="0"/>
              </a:rPr>
              <a:t>Sim</a:t>
            </a:r>
            <a:r>
              <a:rPr lang="en-IN" sz="32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ulation</a:t>
            </a:r>
            <a:r>
              <a:rPr lang="en-IN" sz="3200" dirty="0" smtClean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Times New Roman" pitchFamily="18" charset="0"/>
                <a:cs typeface="Times New Roman" pitchFamily="18" charset="0"/>
              </a:rPr>
              <a:t> Model                          Actual model</a:t>
            </a:r>
            <a:endParaRPr lang="en-IN" sz="3200" dirty="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Picture 5" descr="IMG-20200716-WA0065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9256" y="1785926"/>
            <a:ext cx="3357559" cy="400052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 rotWithShape="1">
          <a:blip r:embed="rId2"/>
          <a:stretch/>
        </p:blipFill>
        <p:spPr bwMode="auto">
          <a:xfrm>
            <a:off x="1187624" y="2162832"/>
            <a:ext cx="6552728" cy="357042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71472" y="313675"/>
            <a:ext cx="8229600" cy="1143000"/>
          </a:xfrm>
        </p:spPr>
        <p:txBody>
          <a:bodyPr>
            <a:normAutofit/>
          </a:bodyPr>
          <a:lstStyle/>
          <a:p>
            <a:r>
              <a:rPr lang="en-IN" sz="3200" dirty="0" smtClean="0">
                <a:latin typeface="Times New Roman" pitchFamily="18" charset="0"/>
                <a:cs typeface="Times New Roman" pitchFamily="18" charset="0"/>
              </a:rPr>
              <a:t>Results</a:t>
            </a:r>
            <a:endParaRPr lang="en-IN" sz="3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71472" y="1428736"/>
            <a:ext cx="8572528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Amplitude of vibration for different values of spring </a:t>
            </a:r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constant(Effective </a:t>
            </a:r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spring constant)</a:t>
            </a:r>
            <a:endParaRPr lang="en-IN" sz="2000" b="1" dirty="0">
              <a:latin typeface="Times New Roman" pitchFamily="18" charset="0"/>
              <a:cs typeface="Times New Roman" pitchFamily="18" charset="0"/>
            </a:endParaRPr>
          </a:p>
          <a:p>
            <a:endParaRPr lang="en-IN" dirty="0"/>
          </a:p>
        </p:txBody>
      </p:sp>
      <p:sp>
        <p:nvSpPr>
          <p:cNvPr id="6" name="Rectangle 5"/>
          <p:cNvSpPr/>
          <p:nvPr/>
        </p:nvSpPr>
        <p:spPr>
          <a:xfrm>
            <a:off x="539552" y="116632"/>
            <a:ext cx="26019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 smtClean="0">
                <a:solidFill>
                  <a:srgbClr val="0070C0"/>
                </a:solidFill>
              </a:rPr>
              <a:t>SIMULATION RESULTS</a:t>
            </a:r>
            <a:endParaRPr lang="en-IN" dirty="0">
              <a:solidFill>
                <a:srgbClr val="0070C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From this study it can be inferred that</a:t>
            </a:r>
          </a:p>
          <a:p>
            <a:endParaRPr lang="en-IN" sz="24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The obtained result shows that the amplitude of vibrations vary as spring stiffness changes at a particular damping constant</a:t>
            </a:r>
          </a:p>
          <a:p>
            <a:endParaRPr lang="en-IN" sz="2400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IN" sz="24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The nature of variation is that the amplitude increases with increase in stiffness of the springs</a:t>
            </a:r>
            <a:endParaRPr lang="en-IN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600" dirty="0" smtClean="0">
                <a:effectLst/>
                <a:latin typeface="Times New Roman" pitchFamily="18" charset="0"/>
                <a:cs typeface="Times New Roman" pitchFamily="18" charset="0"/>
              </a:rPr>
              <a:t>Inference </a:t>
            </a:r>
            <a:endParaRPr lang="en-IN" sz="3600" dirty="0">
              <a:effectLst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39552" y="116632"/>
            <a:ext cx="26019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 smtClean="0">
                <a:solidFill>
                  <a:srgbClr val="0070C0"/>
                </a:solidFill>
              </a:rPr>
              <a:t>SIMULATION RESULTS</a:t>
            </a:r>
            <a:endParaRPr lang="en-IN" dirty="0">
              <a:solidFill>
                <a:srgbClr val="0070C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23528" y="1071546"/>
            <a:ext cx="8363272" cy="5741830"/>
          </a:xfrm>
        </p:spPr>
        <p:txBody>
          <a:bodyPr>
            <a:normAutofit/>
          </a:bodyPr>
          <a:lstStyle/>
          <a:p>
            <a:pPr algn="just"/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A field study conducted to find out amplitude of vibration from Engine in running condition and idle condition </a:t>
            </a:r>
          </a:p>
          <a:p>
            <a:pPr algn="just"/>
            <a:endParaRPr lang="en-IN" sz="24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7  peak values of amplitude of vibration were collected </a:t>
            </a:r>
          </a:p>
          <a:p>
            <a:pPr algn="just"/>
            <a:endParaRPr lang="en-IN" sz="24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For taking each sample tractor made to run along 1 Km road</a:t>
            </a:r>
          </a:p>
          <a:p>
            <a:pPr algn="just"/>
            <a:endParaRPr lang="en-IN" sz="24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Tractor </a:t>
            </a:r>
            <a:r>
              <a:rPr lang="en-IN" sz="2400" dirty="0" err="1" smtClean="0">
                <a:latin typeface="Times New Roman" pitchFamily="18" charset="0"/>
                <a:cs typeface="Times New Roman" pitchFamily="18" charset="0"/>
              </a:rPr>
              <a:t>Arjun</a:t>
            </a:r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 555, Mahindra</a:t>
            </a:r>
          </a:p>
          <a:p>
            <a:pPr algn="just"/>
            <a:endParaRPr lang="en-IN" sz="24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Operator mass measured using portable weighing machine and found out to be 50 kg</a:t>
            </a:r>
          </a:p>
          <a:p>
            <a:pPr algn="just"/>
            <a:endParaRPr lang="en-IN" sz="20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IN" sz="20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IN" sz="2000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95536" y="116632"/>
            <a:ext cx="8229600" cy="562074"/>
          </a:xfrm>
        </p:spPr>
        <p:txBody>
          <a:bodyPr>
            <a:noAutofit/>
          </a:bodyPr>
          <a:lstStyle/>
          <a:p>
            <a:pPr algn="l"/>
            <a:r>
              <a:rPr lang="en-IN" sz="3600" b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FIELD STUDY</a:t>
            </a:r>
            <a:endParaRPr lang="en-IN" sz="3600" b="1" dirty="0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6591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3032" y="1083328"/>
            <a:ext cx="8229600" cy="4525963"/>
          </a:xfrm>
        </p:spPr>
        <p:txBody>
          <a:bodyPr/>
          <a:lstStyle/>
          <a:p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Paddy field was unavailable then so experimental trial were conducted on straight road</a:t>
            </a:r>
          </a:p>
          <a:p>
            <a:endParaRPr lang="en-IN" dirty="0" smtClean="0"/>
          </a:p>
          <a:p>
            <a:endParaRPr lang="en-IN" dirty="0"/>
          </a:p>
        </p:txBody>
      </p:sp>
      <p:pic>
        <p:nvPicPr>
          <p:cNvPr id="4" name="Picture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3528" y="2476376"/>
            <a:ext cx="4536504" cy="3000396"/>
          </a:xfrm>
          <a:prstGeom prst="rect">
            <a:avLst/>
          </a:prstGeom>
        </p:spPr>
      </p:pic>
      <p:pic>
        <p:nvPicPr>
          <p:cNvPr id="5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4" y="2420888"/>
            <a:ext cx="4359132" cy="316835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39552" y="116632"/>
            <a:ext cx="16177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 smtClean="0">
                <a:solidFill>
                  <a:srgbClr val="0070C0"/>
                </a:solidFill>
              </a:rPr>
              <a:t>FIELD STUDY</a:t>
            </a:r>
            <a:endParaRPr lang="en-IN" dirty="0">
              <a:solidFill>
                <a:srgbClr val="0070C0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596" y="692696"/>
            <a:ext cx="8247860" cy="5268036"/>
          </a:xfrm>
        </p:spPr>
        <p:txBody>
          <a:bodyPr>
            <a:normAutofit fontScale="92500" lnSpcReduction="20000"/>
          </a:bodyPr>
          <a:lstStyle/>
          <a:p>
            <a:pPr algn="just"/>
            <a:r>
              <a:rPr lang="en-IN" sz="2600" dirty="0" smtClean="0">
                <a:latin typeface="Times New Roman" pitchFamily="18" charset="0"/>
                <a:cs typeface="Times New Roman" pitchFamily="18" charset="0"/>
              </a:rPr>
              <a:t>A set of questions were asked to the operator</a:t>
            </a:r>
          </a:p>
          <a:p>
            <a:pPr algn="just">
              <a:buNone/>
            </a:pPr>
            <a:endParaRPr lang="en-IN" sz="26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sz="2600" dirty="0" smtClean="0">
                <a:latin typeface="Times New Roman" pitchFamily="18" charset="0"/>
                <a:cs typeface="Times New Roman" pitchFamily="18" charset="0"/>
              </a:rPr>
              <a:t>His experience is also same as that we obtained in literature review</a:t>
            </a:r>
          </a:p>
          <a:p>
            <a:pPr algn="just"/>
            <a:endParaRPr lang="en-US" sz="26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sz="2600" dirty="0" smtClean="0">
                <a:latin typeface="Times New Roman" pitchFamily="18" charset="0"/>
                <a:cs typeface="Times New Roman" pitchFamily="18" charset="0"/>
              </a:rPr>
              <a:t>Back pain is a serious problem, apart from back pain the operator could also experience loss of concentration, nausea etc</a:t>
            </a:r>
          </a:p>
          <a:p>
            <a:pPr algn="just"/>
            <a:endParaRPr lang="en-US" sz="26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sz="2600" dirty="0" smtClean="0">
                <a:latin typeface="Times New Roman" pitchFamily="18" charset="0"/>
                <a:cs typeface="Times New Roman" pitchFamily="18" charset="0"/>
              </a:rPr>
              <a:t>These kind of problems were mainly faced during ploughing season in while working  for 2-4 hrs continuously</a:t>
            </a:r>
          </a:p>
          <a:p>
            <a:pPr algn="just"/>
            <a:endParaRPr lang="en-US" sz="26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sz="2600" dirty="0" smtClean="0">
                <a:latin typeface="Times New Roman" pitchFamily="18" charset="0"/>
                <a:cs typeface="Times New Roman" pitchFamily="18" charset="0"/>
              </a:rPr>
              <a:t>The operator  also concluded that vibration from clutch ,brake, steering and accelerator are negligible as compared to vibrations from seat and  suggested placing a foam cushion will also improve ride comfort</a:t>
            </a:r>
          </a:p>
          <a:p>
            <a:pPr algn="just"/>
            <a:endParaRPr lang="en-IN" sz="2000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39552" y="116632"/>
            <a:ext cx="16177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 smtClean="0">
                <a:solidFill>
                  <a:srgbClr val="0070C0"/>
                </a:solidFill>
              </a:rPr>
              <a:t>FIELD STUDY</a:t>
            </a:r>
            <a:endParaRPr lang="en-IN" dirty="0">
              <a:solidFill>
                <a:srgbClr val="0070C0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980728"/>
            <a:ext cx="8229600" cy="55446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Following are the data obtained from field study</a:t>
            </a:r>
          </a:p>
          <a:p>
            <a:pPr marL="0" indent="0">
              <a:buNone/>
            </a:pPr>
            <a:r>
              <a:rPr lang="en-IN" sz="1400" dirty="0" smtClean="0"/>
              <a:t>                                                                                </a:t>
            </a:r>
          </a:p>
          <a:p>
            <a:pPr marL="0" indent="0">
              <a:buNone/>
            </a:pPr>
            <a:endParaRPr lang="en-IN" sz="1400" dirty="0"/>
          </a:p>
          <a:p>
            <a:pPr marL="0" indent="0">
              <a:buNone/>
            </a:pPr>
            <a:endParaRPr lang="en-IN" sz="1400" dirty="0" smtClean="0"/>
          </a:p>
          <a:p>
            <a:pPr marL="0" indent="0">
              <a:buNone/>
            </a:pPr>
            <a:r>
              <a:rPr lang="en-IN" sz="1400" dirty="0"/>
              <a:t> </a:t>
            </a:r>
            <a:r>
              <a:rPr lang="en-IN" sz="1400" dirty="0" smtClean="0"/>
              <a:t>                                                                     </a:t>
            </a:r>
          </a:p>
          <a:p>
            <a:pPr marL="0" indent="0">
              <a:buNone/>
            </a:pPr>
            <a:endParaRPr lang="en-IN" sz="1400" dirty="0"/>
          </a:p>
          <a:p>
            <a:pPr marL="0" indent="0">
              <a:buNone/>
            </a:pPr>
            <a:r>
              <a:rPr lang="en-IN" sz="1400" dirty="0" smtClean="0"/>
              <a:t>     </a:t>
            </a:r>
          </a:p>
          <a:p>
            <a:pPr marL="0" indent="0">
              <a:buNone/>
            </a:pPr>
            <a:r>
              <a:rPr lang="en-IN" sz="1400" dirty="0" smtClean="0"/>
              <a:t>                                                                      </a:t>
            </a:r>
            <a:endParaRPr lang="en-IN" sz="1800" dirty="0" smtClean="0"/>
          </a:p>
          <a:p>
            <a:pPr marL="0" indent="0">
              <a:buNone/>
            </a:pPr>
            <a:endParaRPr lang="en-IN" sz="1800" dirty="0"/>
          </a:p>
          <a:p>
            <a:pPr marL="0" indent="0">
              <a:buNone/>
            </a:pPr>
            <a:endParaRPr lang="en-IN" sz="1400" dirty="0" smtClean="0"/>
          </a:p>
          <a:p>
            <a:pPr marL="0" indent="0">
              <a:buNone/>
            </a:pPr>
            <a:endParaRPr lang="en-IN" sz="1400" dirty="0"/>
          </a:p>
          <a:p>
            <a:pPr marL="0" indent="0">
              <a:buNone/>
            </a:pPr>
            <a:endParaRPr lang="en-IN" sz="1400" dirty="0" smtClean="0"/>
          </a:p>
          <a:p>
            <a:pPr marL="0" indent="0">
              <a:buNone/>
            </a:pPr>
            <a:endParaRPr lang="en-IN" sz="1400" dirty="0" smtClean="0"/>
          </a:p>
          <a:p>
            <a:pPr marL="0" indent="0">
              <a:buNone/>
            </a:pPr>
            <a:endParaRPr lang="en-IN" sz="1400" dirty="0"/>
          </a:p>
          <a:p>
            <a:pPr marL="0" indent="0">
              <a:buNone/>
            </a:pPr>
            <a:endParaRPr lang="en-IN" sz="1400" dirty="0" smtClean="0"/>
          </a:p>
          <a:p>
            <a:pPr marL="0" indent="0">
              <a:buNone/>
            </a:pPr>
            <a:endParaRPr lang="en-IN" sz="1400" dirty="0"/>
          </a:p>
          <a:p>
            <a:endParaRPr lang="en-IN" sz="1400" dirty="0" smtClean="0"/>
          </a:p>
          <a:p>
            <a:endParaRPr lang="en-IN" sz="1400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367165"/>
              </p:ext>
            </p:extLst>
          </p:nvPr>
        </p:nvGraphicFramePr>
        <p:xfrm>
          <a:off x="2786050" y="1714488"/>
          <a:ext cx="5098318" cy="3978280"/>
        </p:xfrm>
        <a:graphic>
          <a:graphicData uri="http://schemas.openxmlformats.org/drawingml/2006/table">
            <a:tbl>
              <a:tblPr/>
              <a:tblGrid>
                <a:gridCol w="2578038"/>
                <a:gridCol w="2520280"/>
              </a:tblGrid>
              <a:tr h="777880">
                <a:tc>
                  <a:txBody>
                    <a:bodyPr/>
                    <a:lstStyle/>
                    <a:p>
                      <a:pPr marL="4572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latin typeface="Times New Roman"/>
                          <a:ea typeface="Times New Roman"/>
                          <a:cs typeface="Kartika"/>
                        </a:rPr>
                        <a:t>Trial number</a:t>
                      </a:r>
                      <a:endParaRPr lang="en-IN" sz="2000" dirty="0">
                        <a:latin typeface="Calibri"/>
                        <a:ea typeface="Calibri"/>
                        <a:cs typeface="Kartika"/>
                      </a:endParaRPr>
                    </a:p>
                  </a:txBody>
                  <a:tcPr marL="56444" marR="5644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Peak  </a:t>
                      </a:r>
                      <a:r>
                        <a:rPr kumimoji="0" lang="en-US" sz="180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Z</a:t>
                      </a:r>
                      <a:r>
                        <a:rPr kumimoji="0" lang="en-US" sz="1800" kern="1200" baseline="-250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rms</a:t>
                      </a:r>
                      <a:endParaRPr kumimoji="0" lang="en-IN" sz="18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kumimoji="0" lang="en-US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(m/s</a:t>
                      </a:r>
                      <a:r>
                        <a:rPr kumimoji="0" lang="en-US" sz="1800" kern="1200" baseline="300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2)</a:t>
                      </a:r>
                      <a:endParaRPr lang="en-IN" sz="2000" dirty="0">
                        <a:latin typeface="Calibri"/>
                        <a:ea typeface="Calibri"/>
                        <a:cs typeface="Kartika"/>
                      </a:endParaRPr>
                    </a:p>
                  </a:txBody>
                  <a:tcPr marL="56444" marR="5644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8940">
                <a:tc>
                  <a:txBody>
                    <a:bodyPr/>
                    <a:lstStyle/>
                    <a:p>
                      <a:pPr marL="457200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latin typeface="Times New Roman"/>
                          <a:ea typeface="Times New Roman"/>
                          <a:cs typeface="Kartika"/>
                        </a:rPr>
                        <a:t>1</a:t>
                      </a:r>
                      <a:endParaRPr lang="en-IN" sz="2000" dirty="0">
                        <a:latin typeface="Calibri"/>
                        <a:ea typeface="Calibri"/>
                        <a:cs typeface="Kartika"/>
                      </a:endParaRPr>
                    </a:p>
                  </a:txBody>
                  <a:tcPr marL="56444" marR="5644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latin typeface="Times New Roman"/>
                          <a:ea typeface="Times New Roman"/>
                          <a:cs typeface="Kartika"/>
                        </a:rPr>
                        <a:t>2.323</a:t>
                      </a:r>
                      <a:endParaRPr lang="en-IN" sz="2000" dirty="0">
                        <a:latin typeface="Calibri"/>
                        <a:ea typeface="Calibri"/>
                        <a:cs typeface="Kartika"/>
                      </a:endParaRPr>
                    </a:p>
                  </a:txBody>
                  <a:tcPr marL="56444" marR="5644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8940">
                <a:tc>
                  <a:txBody>
                    <a:bodyPr/>
                    <a:lstStyle/>
                    <a:p>
                      <a:pPr marL="457200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latin typeface="Times New Roman"/>
                          <a:ea typeface="Times New Roman"/>
                          <a:cs typeface="Kartika"/>
                        </a:rPr>
                        <a:t>2</a:t>
                      </a:r>
                      <a:endParaRPr lang="en-IN" sz="2000">
                        <a:latin typeface="Calibri"/>
                        <a:ea typeface="Calibri"/>
                        <a:cs typeface="Kartika"/>
                      </a:endParaRPr>
                    </a:p>
                  </a:txBody>
                  <a:tcPr marL="56444" marR="5644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latin typeface="Times New Roman"/>
                          <a:ea typeface="Times New Roman"/>
                          <a:cs typeface="Kartika"/>
                        </a:rPr>
                        <a:t>1.730</a:t>
                      </a:r>
                      <a:endParaRPr lang="en-IN" sz="2000" dirty="0">
                        <a:latin typeface="Calibri"/>
                        <a:ea typeface="Calibri"/>
                        <a:cs typeface="Kartika"/>
                      </a:endParaRPr>
                    </a:p>
                  </a:txBody>
                  <a:tcPr marL="56444" marR="5644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8940">
                <a:tc>
                  <a:txBody>
                    <a:bodyPr/>
                    <a:lstStyle/>
                    <a:p>
                      <a:pPr marL="457200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latin typeface="Times New Roman"/>
                          <a:ea typeface="Times New Roman"/>
                          <a:cs typeface="Kartika"/>
                        </a:rPr>
                        <a:t>3</a:t>
                      </a:r>
                      <a:endParaRPr lang="en-IN" sz="2000">
                        <a:latin typeface="Calibri"/>
                        <a:ea typeface="Calibri"/>
                        <a:cs typeface="Kartika"/>
                      </a:endParaRPr>
                    </a:p>
                  </a:txBody>
                  <a:tcPr marL="56444" marR="5644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latin typeface="Times New Roman"/>
                          <a:ea typeface="Times New Roman"/>
                          <a:cs typeface="Kartika"/>
                        </a:rPr>
                        <a:t>2.335</a:t>
                      </a:r>
                      <a:endParaRPr lang="en-IN" sz="2000" dirty="0">
                        <a:latin typeface="Calibri"/>
                        <a:ea typeface="Calibri"/>
                        <a:cs typeface="Kartika"/>
                      </a:endParaRPr>
                    </a:p>
                  </a:txBody>
                  <a:tcPr marL="56444" marR="5644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8940">
                <a:tc>
                  <a:txBody>
                    <a:bodyPr/>
                    <a:lstStyle/>
                    <a:p>
                      <a:pPr marL="457200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latin typeface="Times New Roman"/>
                          <a:ea typeface="Times New Roman"/>
                          <a:cs typeface="Kartika"/>
                        </a:rPr>
                        <a:t>4</a:t>
                      </a:r>
                      <a:endParaRPr lang="en-IN" sz="2000">
                        <a:latin typeface="Calibri"/>
                        <a:ea typeface="Calibri"/>
                        <a:cs typeface="Kartika"/>
                      </a:endParaRPr>
                    </a:p>
                  </a:txBody>
                  <a:tcPr marL="56444" marR="5644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latin typeface="Times New Roman"/>
                          <a:ea typeface="Times New Roman"/>
                          <a:cs typeface="Kartika"/>
                        </a:rPr>
                        <a:t>1.991</a:t>
                      </a:r>
                      <a:endParaRPr lang="en-IN" sz="2000" dirty="0">
                        <a:latin typeface="Calibri"/>
                        <a:ea typeface="Calibri"/>
                        <a:cs typeface="Kartika"/>
                      </a:endParaRPr>
                    </a:p>
                  </a:txBody>
                  <a:tcPr marL="56444" marR="5644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8940">
                <a:tc>
                  <a:txBody>
                    <a:bodyPr/>
                    <a:lstStyle/>
                    <a:p>
                      <a:pPr marL="457200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latin typeface="Times New Roman"/>
                          <a:ea typeface="Times New Roman"/>
                          <a:cs typeface="Kartika"/>
                        </a:rPr>
                        <a:t>5</a:t>
                      </a:r>
                      <a:endParaRPr lang="en-IN" sz="2000">
                        <a:latin typeface="Calibri"/>
                        <a:ea typeface="Calibri"/>
                        <a:cs typeface="Kartika"/>
                      </a:endParaRPr>
                    </a:p>
                  </a:txBody>
                  <a:tcPr marL="56444" marR="5644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latin typeface="Times New Roman"/>
                          <a:ea typeface="Times New Roman"/>
                          <a:cs typeface="Kartika"/>
                        </a:rPr>
                        <a:t>3.260</a:t>
                      </a:r>
                      <a:endParaRPr lang="en-IN" sz="2000" dirty="0">
                        <a:latin typeface="Calibri"/>
                        <a:ea typeface="Calibri"/>
                        <a:cs typeface="Kartika"/>
                      </a:endParaRPr>
                    </a:p>
                  </a:txBody>
                  <a:tcPr marL="56444" marR="5644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8940">
                <a:tc>
                  <a:txBody>
                    <a:bodyPr/>
                    <a:lstStyle/>
                    <a:p>
                      <a:pPr marL="457200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latin typeface="Times New Roman"/>
                          <a:ea typeface="Times New Roman"/>
                          <a:cs typeface="Kartika"/>
                        </a:rPr>
                        <a:t>6</a:t>
                      </a:r>
                      <a:endParaRPr lang="en-IN" sz="2000">
                        <a:latin typeface="Calibri"/>
                        <a:ea typeface="Calibri"/>
                        <a:cs typeface="Kartika"/>
                      </a:endParaRPr>
                    </a:p>
                  </a:txBody>
                  <a:tcPr marL="56444" marR="5644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latin typeface="Times New Roman"/>
                          <a:ea typeface="Times New Roman"/>
                          <a:cs typeface="Kartika"/>
                        </a:rPr>
                        <a:t>0.369</a:t>
                      </a:r>
                      <a:endParaRPr lang="en-IN" sz="2000" dirty="0">
                        <a:latin typeface="Calibri"/>
                        <a:ea typeface="Calibri"/>
                        <a:cs typeface="Kartika"/>
                      </a:endParaRPr>
                    </a:p>
                  </a:txBody>
                  <a:tcPr marL="56444" marR="5644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8940">
                <a:tc>
                  <a:txBody>
                    <a:bodyPr/>
                    <a:lstStyle/>
                    <a:p>
                      <a:pPr marL="457200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latin typeface="Times New Roman"/>
                          <a:ea typeface="Times New Roman"/>
                          <a:cs typeface="Kartika"/>
                        </a:rPr>
                        <a:t>7</a:t>
                      </a:r>
                      <a:endParaRPr lang="en-IN" sz="2000">
                        <a:latin typeface="Calibri"/>
                        <a:ea typeface="Calibri"/>
                        <a:cs typeface="Kartika"/>
                      </a:endParaRPr>
                    </a:p>
                  </a:txBody>
                  <a:tcPr marL="56444" marR="5644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latin typeface="Times New Roman"/>
                          <a:ea typeface="Times New Roman"/>
                          <a:cs typeface="Kartika"/>
                        </a:rPr>
                        <a:t>1.307</a:t>
                      </a:r>
                      <a:endParaRPr lang="en-IN" sz="2000" dirty="0">
                        <a:latin typeface="Calibri"/>
                        <a:ea typeface="Calibri"/>
                        <a:cs typeface="Kartika"/>
                      </a:endParaRPr>
                    </a:p>
                  </a:txBody>
                  <a:tcPr marL="56444" marR="5644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539552" y="116632"/>
            <a:ext cx="16177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 smtClean="0">
                <a:solidFill>
                  <a:srgbClr val="0070C0"/>
                </a:solidFill>
              </a:rPr>
              <a:t>FIELD STUDY</a:t>
            </a:r>
            <a:endParaRPr lang="en-IN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2715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556792"/>
            <a:ext cx="8013456" cy="5865515"/>
          </a:xfrm>
        </p:spPr>
        <p:txBody>
          <a:bodyPr>
            <a:normAutofit/>
          </a:bodyPr>
          <a:lstStyle/>
          <a:p>
            <a:pPr lvl="0"/>
            <a:r>
              <a:rPr lang="en-IN" sz="2400" dirty="0">
                <a:latin typeface="Times New Roman" pitchFamily="18" charset="0"/>
                <a:cs typeface="Times New Roman" pitchFamily="18" charset="0"/>
              </a:rPr>
              <a:t>Human </a:t>
            </a:r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Vibration </a:t>
            </a:r>
            <a:r>
              <a:rPr lang="en-IN" sz="2400" dirty="0">
                <a:latin typeface="Times New Roman" pitchFamily="18" charset="0"/>
                <a:cs typeface="Times New Roman" pitchFamily="18" charset="0"/>
              </a:rPr>
              <a:t>meter</a:t>
            </a:r>
          </a:p>
          <a:p>
            <a:pPr lvl="0"/>
            <a:r>
              <a:rPr lang="en-IN" sz="2400" dirty="0">
                <a:latin typeface="Times New Roman" pitchFamily="18" charset="0"/>
                <a:cs typeface="Times New Roman" pitchFamily="18" charset="0"/>
              </a:rPr>
              <a:t>Seat pad tri axial accelerometer</a:t>
            </a:r>
          </a:p>
          <a:p>
            <a:pPr lvl="0"/>
            <a:r>
              <a:rPr lang="en-IN" sz="2400" dirty="0">
                <a:latin typeface="Times New Roman" pitchFamily="18" charset="0"/>
                <a:cs typeface="Times New Roman" pitchFamily="18" charset="0"/>
              </a:rPr>
              <a:t>Vibration meter</a:t>
            </a:r>
          </a:p>
          <a:p>
            <a:pPr lvl="0"/>
            <a:r>
              <a:rPr lang="en-IN" sz="2400" dirty="0" err="1">
                <a:latin typeface="Times New Roman" pitchFamily="18" charset="0"/>
                <a:cs typeface="Times New Roman" pitchFamily="18" charset="0"/>
              </a:rPr>
              <a:t>Electrodynamic</a:t>
            </a:r>
            <a:r>
              <a:rPr lang="en-IN" sz="2400" dirty="0">
                <a:latin typeface="Times New Roman" pitchFamily="18" charset="0"/>
                <a:cs typeface="Times New Roman" pitchFamily="18" charset="0"/>
              </a:rPr>
              <a:t> shaker</a:t>
            </a:r>
          </a:p>
          <a:p>
            <a:pPr lvl="0"/>
            <a:r>
              <a:rPr lang="en-IN" sz="2400" dirty="0">
                <a:latin typeface="Times New Roman" pitchFamily="18" charset="0"/>
                <a:cs typeface="Times New Roman" pitchFamily="18" charset="0"/>
              </a:rPr>
              <a:t>Power oscillator</a:t>
            </a:r>
          </a:p>
          <a:p>
            <a:pPr lvl="0"/>
            <a:r>
              <a:rPr lang="en-IN" sz="2400" dirty="0">
                <a:latin typeface="Times New Roman" pitchFamily="18" charset="0"/>
                <a:cs typeface="Times New Roman" pitchFamily="18" charset="0"/>
              </a:rPr>
              <a:t>Vibrating platform </a:t>
            </a:r>
          </a:p>
          <a:p>
            <a:pPr lvl="0"/>
            <a:r>
              <a:rPr lang="en-IN" sz="2400" dirty="0">
                <a:latin typeface="Times New Roman" pitchFamily="18" charset="0"/>
                <a:cs typeface="Times New Roman" pitchFamily="18" charset="0"/>
              </a:rPr>
              <a:t>PC with vibration analysis software</a:t>
            </a:r>
          </a:p>
          <a:p>
            <a:pPr marL="0" indent="0">
              <a:buNone/>
            </a:pPr>
            <a:endParaRPr lang="en-US" sz="2800" dirty="0" smtClean="0"/>
          </a:p>
          <a:p>
            <a:pPr marL="0" indent="0">
              <a:buNone/>
            </a:pPr>
            <a:endParaRPr lang="en-IN" sz="2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512" y="121196"/>
            <a:ext cx="8568952" cy="1143000"/>
          </a:xfrm>
        </p:spPr>
        <p:txBody>
          <a:bodyPr/>
          <a:lstStyle/>
          <a:p>
            <a:pPr algn="l"/>
            <a:r>
              <a:rPr lang="en-IN" dirty="0" smtClean="0"/>
              <a:t> </a:t>
            </a:r>
            <a:r>
              <a:rPr lang="en-IN" sz="3200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INTRUMENTS USED </a:t>
            </a:r>
            <a:endParaRPr lang="en-IN" dirty="0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4520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928802"/>
            <a:ext cx="8229600" cy="4164494"/>
          </a:xfrm>
        </p:spPr>
        <p:txBody>
          <a:bodyPr>
            <a:normAutofit fontScale="70000" lnSpcReduction="20000"/>
          </a:bodyPr>
          <a:lstStyle/>
          <a:p>
            <a:endParaRPr lang="en-IN" dirty="0" smtClean="0">
              <a:latin typeface="Times New Roman" pitchFamily="18" charset="0"/>
              <a:cs typeface="Times New Roman" pitchFamily="18" charset="0"/>
            </a:endParaRPr>
          </a:p>
          <a:p>
            <a:pPr marL="109728" indent="0">
              <a:buNone/>
            </a:pPr>
            <a:r>
              <a:rPr lang="en-IN" b="1" dirty="0" smtClean="0">
                <a:latin typeface="Times New Roman" pitchFamily="18" charset="0"/>
                <a:cs typeface="Times New Roman" pitchFamily="18" charset="0"/>
              </a:rPr>
              <a:t>TEAM MEMBERS</a:t>
            </a:r>
          </a:p>
          <a:p>
            <a:endParaRPr lang="en-IN" dirty="0" smtClean="0">
              <a:latin typeface="Times New Roman" pitchFamily="18" charset="0"/>
              <a:cs typeface="Times New Roman" pitchFamily="18" charset="0"/>
            </a:endParaRPr>
          </a:p>
          <a:p>
            <a:pPr marL="109728" indent="0">
              <a:buNone/>
            </a:pPr>
            <a:r>
              <a:rPr lang="en-US" sz="2900" dirty="0" smtClean="0">
                <a:latin typeface="Times New Roman" pitchFamily="18" charset="0"/>
                <a:cs typeface="Times New Roman" pitchFamily="18" charset="0"/>
              </a:rPr>
              <a:t>AMALJITH C R                       	KNR16ME011</a:t>
            </a:r>
            <a:endParaRPr lang="en-IN" sz="2900" dirty="0" smtClean="0">
              <a:latin typeface="Times New Roman" pitchFamily="18" charset="0"/>
              <a:cs typeface="Times New Roman" pitchFamily="18" charset="0"/>
            </a:endParaRPr>
          </a:p>
          <a:p>
            <a:pPr marL="109728" indent="0">
              <a:buNone/>
            </a:pPr>
            <a:r>
              <a:rPr lang="en-US" sz="2900" dirty="0" smtClean="0">
                <a:latin typeface="Times New Roman" pitchFamily="18" charset="0"/>
                <a:cs typeface="Times New Roman" pitchFamily="18" charset="0"/>
              </a:rPr>
              <a:t>AMAL M                                   	KNR16ME012</a:t>
            </a:r>
            <a:endParaRPr lang="en-IN" sz="2900" dirty="0" smtClean="0">
              <a:latin typeface="Times New Roman" pitchFamily="18" charset="0"/>
              <a:cs typeface="Times New Roman" pitchFamily="18" charset="0"/>
            </a:endParaRPr>
          </a:p>
          <a:p>
            <a:pPr marL="109728" indent="0">
              <a:buNone/>
            </a:pPr>
            <a:r>
              <a:rPr lang="en-US" sz="2900" dirty="0" smtClean="0">
                <a:latin typeface="Times New Roman" pitchFamily="18" charset="0"/>
                <a:cs typeface="Times New Roman" pitchFamily="18" charset="0"/>
              </a:rPr>
              <a:t>ANUVIND CHANDRAN         	KNR16ME019</a:t>
            </a:r>
            <a:endParaRPr lang="en-IN" sz="2900" dirty="0" smtClean="0">
              <a:latin typeface="Times New Roman" pitchFamily="18" charset="0"/>
              <a:cs typeface="Times New Roman" pitchFamily="18" charset="0"/>
            </a:endParaRPr>
          </a:p>
          <a:p>
            <a:pPr marL="109728" indent="0">
              <a:buNone/>
            </a:pPr>
            <a:r>
              <a:rPr lang="en-US" sz="2900" dirty="0" smtClean="0">
                <a:latin typeface="Times New Roman" pitchFamily="18" charset="0"/>
                <a:cs typeface="Times New Roman" pitchFamily="18" charset="0"/>
              </a:rPr>
              <a:t>ARAVIND R                              	KNR16ME020</a:t>
            </a:r>
            <a:endParaRPr lang="en-IN" sz="2900" dirty="0" smtClean="0">
              <a:latin typeface="Times New Roman" pitchFamily="18" charset="0"/>
              <a:cs typeface="Times New Roman" pitchFamily="18" charset="0"/>
            </a:endParaRPr>
          </a:p>
          <a:p>
            <a:pPr marL="109728" indent="0">
              <a:buNone/>
            </a:pPr>
            <a:r>
              <a:rPr lang="en-IN" sz="2900" dirty="0" smtClean="0">
                <a:latin typeface="Times New Roman" pitchFamily="18" charset="0"/>
                <a:cs typeface="Times New Roman" pitchFamily="18" charset="0"/>
              </a:rPr>
              <a:t>HARIKRISHNAN A                 	KNR16ME033</a:t>
            </a:r>
          </a:p>
          <a:p>
            <a:endParaRPr lang="en-IN" sz="3200" b="1" dirty="0" smtClean="0">
              <a:latin typeface="Times New Roman" pitchFamily="18" charset="0"/>
              <a:cs typeface="Times New Roman" pitchFamily="18" charset="0"/>
            </a:endParaRPr>
          </a:p>
          <a:p>
            <a:pPr marL="109728" indent="0">
              <a:buNone/>
            </a:pPr>
            <a:r>
              <a:rPr lang="en-IN" sz="3200" b="1" dirty="0" smtClean="0">
                <a:latin typeface="Times New Roman" pitchFamily="18" charset="0"/>
                <a:cs typeface="Times New Roman" pitchFamily="18" charset="0"/>
              </a:rPr>
              <a:t>GUIDE</a:t>
            </a:r>
          </a:p>
          <a:p>
            <a:pPr marL="109728" indent="0">
              <a:buNone/>
            </a:pPr>
            <a:endParaRPr lang="en-IN" sz="3200" b="1" dirty="0">
              <a:latin typeface="Times New Roman" pitchFamily="18" charset="0"/>
              <a:cs typeface="Times New Roman" pitchFamily="18" charset="0"/>
            </a:endParaRPr>
          </a:p>
          <a:p>
            <a:pPr marL="109728" indent="0">
              <a:buNone/>
            </a:pPr>
            <a:r>
              <a:rPr lang="en-IN" sz="2900" dirty="0" err="1">
                <a:latin typeface="Times New Roman" pitchFamily="18" charset="0"/>
                <a:cs typeface="Times New Roman" pitchFamily="18" charset="0"/>
              </a:rPr>
              <a:t>Dr.</a:t>
            </a:r>
            <a:r>
              <a:rPr lang="en-IN" sz="2900" dirty="0">
                <a:latin typeface="Times New Roman" pitchFamily="18" charset="0"/>
                <a:cs typeface="Times New Roman" pitchFamily="18" charset="0"/>
              </a:rPr>
              <a:t> SUDHEESH KUMAR C P</a:t>
            </a:r>
          </a:p>
          <a:p>
            <a:pPr marL="109728" indent="0">
              <a:buNone/>
            </a:pPr>
            <a:r>
              <a:rPr lang="en-IN" sz="2900" dirty="0">
                <a:latin typeface="Times New Roman" pitchFamily="18" charset="0"/>
                <a:cs typeface="Times New Roman" pitchFamily="18" charset="0"/>
              </a:rPr>
              <a:t>ASSOCIATE PROFFESSOR MED GCE KANNUR</a:t>
            </a:r>
          </a:p>
          <a:p>
            <a:endParaRPr lang="en-IN" sz="29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2011354"/>
          </a:xfrm>
        </p:spPr>
        <p:txBody>
          <a:bodyPr>
            <a:normAutofit fontScale="90000"/>
          </a:bodyPr>
          <a:lstStyle/>
          <a:p>
            <a:r>
              <a:rPr lang="en-US" sz="3300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MODIFICATION OF TRACTOR SEAT SUSPENSION SYSTEM FOR BETTER COMFORT OF THE OPERATORS</a:t>
            </a:r>
            <a:r>
              <a:rPr lang="en-IN" dirty="0" smtClean="0"/>
              <a:t/>
            </a:r>
            <a:br>
              <a:rPr lang="en-IN" dirty="0" smtClean="0"/>
            </a:b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512" y="1196752"/>
            <a:ext cx="8507288" cy="4929411"/>
          </a:xfrm>
        </p:spPr>
        <p:txBody>
          <a:bodyPr>
            <a:normAutofit/>
          </a:bodyPr>
          <a:lstStyle/>
          <a:p>
            <a:endParaRPr lang="en-IN" sz="2000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IN" sz="20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The </a:t>
            </a:r>
            <a:r>
              <a:rPr lang="en-IN" sz="2400" dirty="0">
                <a:latin typeface="Times New Roman" pitchFamily="18" charset="0"/>
                <a:cs typeface="Times New Roman" pitchFamily="18" charset="0"/>
              </a:rPr>
              <a:t>HVM200 is a small rugged vibration meter with built in Wi-Fi that can be used to measure hand-arm, whole body and general vibration.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836712"/>
            <a:ext cx="8229600" cy="1143000"/>
          </a:xfrm>
        </p:spPr>
        <p:txBody>
          <a:bodyPr>
            <a:normAutofit fontScale="90000"/>
          </a:bodyPr>
          <a:lstStyle/>
          <a:p>
            <a:pPr lvl="0" algn="l"/>
            <a:r>
              <a:rPr lang="en-IN" sz="4000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Human </a:t>
            </a:r>
            <a:r>
              <a:rPr lang="en-IN" sz="4000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IN" sz="4000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ibration </a:t>
            </a:r>
            <a:r>
              <a:rPr lang="en-IN" sz="4000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IN" sz="4000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eter</a:t>
            </a:r>
            <a:r>
              <a:rPr lang="en-IN" dirty="0"/>
              <a:t/>
            </a:r>
            <a:br>
              <a:rPr lang="en-IN" dirty="0"/>
            </a:br>
            <a:endParaRPr lang="en-IN" dirty="0"/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2793008"/>
            <a:ext cx="3816424" cy="381642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202264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504" y="1052736"/>
            <a:ext cx="9036496" cy="475252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IN" sz="2000" dirty="0"/>
          </a:p>
          <a:p>
            <a:r>
              <a:rPr lang="en-IN" sz="2400" dirty="0" smtClean="0"/>
              <a:t>Vibration </a:t>
            </a:r>
            <a:r>
              <a:rPr lang="en-IN" sz="2400" dirty="0"/>
              <a:t>analyser VA-12 (RION) is an equipment for diagnosis and on-site measurements. It is a vibration meter with FFT analysis function that allows simultaneous measurement of </a:t>
            </a:r>
            <a:r>
              <a:rPr lang="en-IN" sz="2400" dirty="0" smtClean="0"/>
              <a:t>acceleration</a:t>
            </a:r>
            <a:r>
              <a:rPr lang="en-IN" sz="2400" dirty="0"/>
              <a:t>, velocity, </a:t>
            </a:r>
            <a:r>
              <a:rPr lang="en-IN" sz="2400" dirty="0" smtClean="0"/>
              <a:t>displacement.</a:t>
            </a:r>
            <a:endParaRPr lang="en-IN" sz="2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116632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IN" sz="3600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Vibration </a:t>
            </a:r>
            <a:r>
              <a:rPr lang="en-IN" sz="3600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Analyser </a:t>
            </a:r>
            <a:endParaRPr lang="en-IN" sz="3600" dirty="0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70" b="-9237"/>
          <a:stretch/>
        </p:blipFill>
        <p:spPr>
          <a:xfrm>
            <a:off x="3275856" y="3008467"/>
            <a:ext cx="4477504" cy="40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701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528" y="1268760"/>
            <a:ext cx="8806760" cy="3340968"/>
          </a:xfrm>
        </p:spPr>
        <p:txBody>
          <a:bodyPr>
            <a:normAutofit/>
          </a:bodyPr>
          <a:lstStyle/>
          <a:p>
            <a:endParaRPr lang="en-IN" sz="20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The </a:t>
            </a:r>
            <a:r>
              <a:rPr lang="en-IN" sz="2400" dirty="0">
                <a:latin typeface="Times New Roman" pitchFamily="18" charset="0"/>
                <a:cs typeface="Times New Roman" pitchFamily="18" charset="0"/>
              </a:rPr>
              <a:t>vibration analysis software used is LD G4 Utility software which enables to connect, control, download, and view data from multiple devices simultaneously as well as view data graphically and in </a:t>
            </a:r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spread sheet </a:t>
            </a:r>
            <a:r>
              <a:rPr lang="en-IN" sz="2400" dirty="0">
                <a:latin typeface="Times New Roman" pitchFamily="18" charset="0"/>
                <a:cs typeface="Times New Roman" pitchFamily="18" charset="0"/>
              </a:rPr>
              <a:t>format, generate reports, and easily export in Excel® format for further data </a:t>
            </a:r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analysis.</a:t>
            </a:r>
          </a:p>
          <a:p>
            <a:pPr marL="0" indent="0">
              <a:buNone/>
            </a:pPr>
            <a:endParaRPr lang="en-IN" sz="2000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158" y="428604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IN" sz="3200" dirty="0" smtClean="0">
                <a:solidFill>
                  <a:srgbClr val="00B0F0"/>
                </a:solidFill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IN" sz="3600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Vibration analysis software </a:t>
            </a:r>
            <a:endParaRPr lang="en-IN" sz="3200" dirty="0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6493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476672"/>
            <a:ext cx="8229600" cy="4389120"/>
          </a:xfrm>
        </p:spPr>
        <p:txBody>
          <a:bodyPr/>
          <a:lstStyle/>
          <a:p>
            <a:pPr marL="0" lvl="0" indent="0">
              <a:buNone/>
            </a:pPr>
            <a:r>
              <a:rPr lang="en-IN" sz="3200" dirty="0" smtClean="0">
                <a:solidFill>
                  <a:srgbClr val="00B0F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IN" sz="3600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Tri - axial accelerometer</a:t>
            </a:r>
          </a:p>
          <a:p>
            <a:pPr marL="0" lvl="0" indent="0">
              <a:buNone/>
            </a:pPr>
            <a:endParaRPr lang="en-IN" sz="3600" dirty="0" smtClean="0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  <a:p>
            <a:pPr lvl="0"/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Provide simultaneous measurements in three orthogonal directions, for analysis of all of the vibrations being experienced by a structure. </a:t>
            </a:r>
            <a:endParaRPr lang="en-IN" sz="2400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IN" dirty="0"/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4546" y="3929066"/>
            <a:ext cx="4176464" cy="172819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0" y="1844824"/>
            <a:ext cx="9144000" cy="6120680"/>
          </a:xfrm>
        </p:spPr>
        <p:txBody>
          <a:bodyPr>
            <a:normAutofit/>
          </a:bodyPr>
          <a:lstStyle/>
          <a:p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The experimental setup consists of a vibrating platform supported by four springs. The tractor seat is mounted on the top of the platform. </a:t>
            </a:r>
            <a:endParaRPr lang="en-IN" sz="2000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IN" sz="20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haker </a:t>
            </a:r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is placed beneath the platform. The input to the shaker is given via the power </a:t>
            </a:r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oscillator</a:t>
            </a:r>
          </a:p>
          <a:p>
            <a:endParaRPr lang="en-IN" sz="20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eat </a:t>
            </a:r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pad tri axial accelerometer is placed on the tractor seat</a:t>
            </a:r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endParaRPr lang="en-IN" sz="20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eat </a:t>
            </a:r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pad is connected to HVM 200 which is connected to the PC containing the analysis software. </a:t>
            </a:r>
            <a:endParaRPr lang="en-IN" sz="2000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IN" sz="20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The </a:t>
            </a:r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vibration meter RION’s VA-12 is placed on the vibrating platform.</a:t>
            </a:r>
          </a:p>
          <a:p>
            <a:pPr marL="0" indent="0">
              <a:buNone/>
            </a:pPr>
            <a:endParaRPr lang="en-IN" sz="2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332656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IN" sz="3200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EXPERIMENTAL SETUP</a:t>
            </a:r>
          </a:p>
        </p:txBody>
      </p:sp>
    </p:spTree>
    <p:extLst>
      <p:ext uri="{BB962C8B-B14F-4D97-AF65-F5344CB8AC3E}">
        <p14:creationId xmlns:p14="http://schemas.microsoft.com/office/powerpoint/2010/main" val="524653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908720"/>
            <a:ext cx="8784976" cy="4968552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706803" y="188640"/>
            <a:ext cx="25987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solidFill>
                  <a:srgbClr val="0070C0"/>
                </a:solidFill>
              </a:rPr>
              <a:t>EXPERIMENTAL </a:t>
            </a:r>
            <a:r>
              <a:rPr lang="en-IN" dirty="0" smtClean="0">
                <a:solidFill>
                  <a:srgbClr val="0070C0"/>
                </a:solidFill>
              </a:rPr>
              <a:t>SETUP</a:t>
            </a:r>
            <a:endParaRPr lang="en-IN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6642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980728"/>
            <a:ext cx="4176464" cy="54721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796136" y="1628800"/>
            <a:ext cx="21602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Dismantled portion</a:t>
            </a:r>
            <a:endParaRPr lang="en-IN" sz="2000" dirty="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6" name="Straight Arrow Connector 5"/>
          <p:cNvCxnSpPr>
            <a:stCxn id="4" idx="1"/>
          </p:cNvCxnSpPr>
          <p:nvPr/>
        </p:nvCxnSpPr>
        <p:spPr>
          <a:xfrm flipH="1">
            <a:off x="3491880" y="1828855"/>
            <a:ext cx="2304256" cy="1096089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15" idx="1"/>
          </p:cNvCxnSpPr>
          <p:nvPr/>
        </p:nvCxnSpPr>
        <p:spPr>
          <a:xfrm flipH="1" flipV="1">
            <a:off x="2987824" y="3429000"/>
            <a:ext cx="3048304" cy="2072263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15" idx="1"/>
          </p:cNvCxnSpPr>
          <p:nvPr/>
        </p:nvCxnSpPr>
        <p:spPr>
          <a:xfrm flipH="1" flipV="1">
            <a:off x="2411760" y="3501008"/>
            <a:ext cx="3624368" cy="200025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036128" y="5301208"/>
            <a:ext cx="22322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Suspension Springs</a:t>
            </a:r>
            <a:endParaRPr lang="en-IN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06803" y="188640"/>
            <a:ext cx="25987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solidFill>
                  <a:srgbClr val="0070C0"/>
                </a:solidFill>
              </a:rPr>
              <a:t>EXPERIMENTAL </a:t>
            </a:r>
            <a:r>
              <a:rPr lang="en-IN" dirty="0" smtClean="0">
                <a:solidFill>
                  <a:srgbClr val="0070C0"/>
                </a:solidFill>
              </a:rPr>
              <a:t>SETUP</a:t>
            </a:r>
            <a:endParaRPr lang="en-IN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39654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1560" y="1628800"/>
            <a:ext cx="7920880" cy="2550145"/>
          </a:xfrm>
        </p:spPr>
        <p:txBody>
          <a:bodyPr>
            <a:normAutofit/>
          </a:bodyPr>
          <a:lstStyle/>
          <a:p>
            <a:pPr algn="ctr"/>
            <a:r>
              <a:rPr lang="en-IN" dirty="0" smtClean="0"/>
              <a:t>EXPERIMENTAL </a:t>
            </a:r>
            <a:br>
              <a:rPr lang="en-IN" dirty="0" smtClean="0"/>
            </a:br>
            <a:r>
              <a:rPr lang="en-IN" dirty="0" smtClean="0"/>
              <a:t>PROCEDURE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84281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 txBox="1">
            <a:spLocks noGrp="1"/>
          </p:cNvSpPr>
          <p:nvPr>
            <p:ph idx="1"/>
          </p:nvPr>
        </p:nvSpPr>
        <p:spPr>
          <a:xfrm>
            <a:off x="539552" y="692696"/>
            <a:ext cx="8229600" cy="69711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Instruments are mounted as shown in setup figure</a:t>
            </a:r>
          </a:p>
          <a:p>
            <a:pPr marL="285750" indent="-285750">
              <a:buFont typeface="Arial" pitchFamily="34" charset="0"/>
              <a:buChar char="•"/>
            </a:pPr>
            <a:endParaRPr lang="en-IN" sz="2400" dirty="0" smtClean="0">
              <a:latin typeface="Times New Roman" pitchFamily="18" charset="0"/>
              <a:cs typeface="Times New Roman" pitchFamily="18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Electrodynamic shaker vibrates the platform when power supply is given transmitting the vibrations through the seat suspension to the seat</a:t>
            </a:r>
          </a:p>
          <a:p>
            <a:pPr marL="285750" indent="-285750">
              <a:buFont typeface="Arial" pitchFamily="34" charset="0"/>
              <a:buChar char="•"/>
            </a:pPr>
            <a:endParaRPr lang="en-IN" sz="2400" dirty="0" smtClean="0">
              <a:latin typeface="Times New Roman" pitchFamily="18" charset="0"/>
              <a:cs typeface="Times New Roman" pitchFamily="18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Frequency is varied over 5 Hz to 33 Hz</a:t>
            </a:r>
          </a:p>
          <a:p>
            <a:pPr marL="285750" indent="-285750">
              <a:buFont typeface="Arial" pitchFamily="34" charset="0"/>
              <a:buChar char="•"/>
            </a:pPr>
            <a:endParaRPr lang="en-IN" sz="2400" dirty="0" smtClean="0">
              <a:latin typeface="Times New Roman" pitchFamily="18" charset="0"/>
              <a:cs typeface="Times New Roman" pitchFamily="18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Amplitude data is collected to system using LD G4 utility software through the tri – axial accelerometer</a:t>
            </a:r>
          </a:p>
          <a:p>
            <a:pPr marL="285750" indent="-285750">
              <a:buFont typeface="Arial" pitchFamily="34" charset="0"/>
              <a:buChar char="•"/>
            </a:pPr>
            <a:endParaRPr lang="en-IN" sz="2400" dirty="0" smtClean="0">
              <a:latin typeface="Times New Roman" pitchFamily="18" charset="0"/>
              <a:cs typeface="Times New Roman" pitchFamily="18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Experiments are carried for specimen of 50 kg, 60 kg, 67 kg, 80 kg</a:t>
            </a:r>
          </a:p>
          <a:p>
            <a:pPr marL="285750" indent="-285750">
              <a:buFont typeface="Arial" pitchFamily="34" charset="0"/>
              <a:buChar char="•"/>
            </a:pPr>
            <a:endParaRPr lang="en-IN" sz="2400" dirty="0" smtClean="0">
              <a:latin typeface="Times New Roman" pitchFamily="18" charset="0"/>
              <a:cs typeface="Times New Roman" pitchFamily="18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The results are tabulated and plotted</a:t>
            </a:r>
          </a:p>
          <a:p>
            <a:pPr marL="0" indent="0">
              <a:buNone/>
            </a:pPr>
            <a:endParaRPr lang="en-IN" sz="2000" dirty="0" smtClean="0"/>
          </a:p>
          <a:p>
            <a:pPr marL="285750" indent="-285750">
              <a:buFont typeface="Arial" pitchFamily="34" charset="0"/>
              <a:buChar char="•"/>
            </a:pPr>
            <a:endParaRPr lang="en-IN" dirty="0"/>
          </a:p>
        </p:txBody>
      </p:sp>
      <p:sp>
        <p:nvSpPr>
          <p:cNvPr id="2" name="TextBox 1"/>
          <p:cNvSpPr txBox="1"/>
          <p:nvPr/>
        </p:nvSpPr>
        <p:spPr>
          <a:xfrm>
            <a:off x="683568" y="116632"/>
            <a:ext cx="3257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>
                <a:solidFill>
                  <a:srgbClr val="0070C0"/>
                </a:solidFill>
              </a:rPr>
              <a:t>EXPERIMENTAL PROCEDURE</a:t>
            </a:r>
            <a:endParaRPr lang="en-IN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1541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36712"/>
            <a:ext cx="9144000" cy="56749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83568" y="116632"/>
            <a:ext cx="3257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>
                <a:solidFill>
                  <a:srgbClr val="0070C0"/>
                </a:solidFill>
              </a:rPr>
              <a:t>EXPERIMENTAL PROCEDURE</a:t>
            </a:r>
            <a:endParaRPr lang="en-IN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5758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95536" y="1412776"/>
            <a:ext cx="8258204" cy="5150059"/>
          </a:xfrm>
        </p:spPr>
        <p:txBody>
          <a:bodyPr>
            <a:normAutofit/>
          </a:bodyPr>
          <a:lstStyle/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India had been a farming nation for ages. </a:t>
            </a:r>
          </a:p>
          <a:p>
            <a:pPr>
              <a:buNone/>
            </a:pPr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Even now one third of rural population of India live on farming. </a:t>
            </a:r>
          </a:p>
          <a:p>
            <a:pPr>
              <a:buNone/>
            </a:pPr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As technology progressed number of changes took place such as mechanization of farming with shift from bulls to the use of tractor.</a:t>
            </a:r>
          </a:p>
          <a:p>
            <a:endParaRPr lang="en-IN" dirty="0" smtClean="0"/>
          </a:p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Since India has the largest area of arable land there is no wonder that Mahindra is the largest tractor manufacturer in the world. </a:t>
            </a:r>
          </a:p>
          <a:p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As the government of India emphasize return to farming and improvement of working conditions of farmers tractor industry will play a key role in the economy.</a:t>
            </a:r>
            <a:endParaRPr lang="en-IN" sz="20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endParaRPr lang="en-IN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39552" y="188640"/>
            <a:ext cx="8229600" cy="1143000"/>
          </a:xfrm>
        </p:spPr>
        <p:txBody>
          <a:bodyPr>
            <a:normAutofit/>
          </a:bodyPr>
          <a:lstStyle/>
          <a:p>
            <a:r>
              <a:rPr lang="en-IN" sz="3200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INTRODUCTION</a:t>
            </a:r>
            <a:endParaRPr lang="en-IN" sz="3200" dirty="0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552" y="260648"/>
            <a:ext cx="8229600" cy="1143000"/>
          </a:xfrm>
        </p:spPr>
        <p:txBody>
          <a:bodyPr>
            <a:normAutofit/>
          </a:bodyPr>
          <a:lstStyle/>
          <a:p>
            <a:r>
              <a:rPr lang="en-IN" sz="3600" dirty="0" smtClean="0">
                <a:solidFill>
                  <a:srgbClr val="0070C0"/>
                </a:solidFill>
              </a:rPr>
              <a:t>RESULTS AND PLOTS</a:t>
            </a:r>
            <a:endParaRPr lang="en-IN" sz="3600" dirty="0">
              <a:solidFill>
                <a:srgbClr val="0070C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9552" y="1052736"/>
            <a:ext cx="43204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1) For 50 kg</a:t>
            </a:r>
            <a:endParaRPr lang="en-IN" dirty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1648199"/>
              </p:ext>
            </p:extLst>
          </p:nvPr>
        </p:nvGraphicFramePr>
        <p:xfrm>
          <a:off x="683567" y="1560890"/>
          <a:ext cx="8136905" cy="4245692"/>
        </p:xfrm>
        <a:graphic>
          <a:graphicData uri="http://schemas.openxmlformats.org/drawingml/2006/table">
            <a:tbl>
              <a:tblPr/>
              <a:tblGrid>
                <a:gridCol w="2015054"/>
                <a:gridCol w="2239565"/>
                <a:gridCol w="2047286"/>
                <a:gridCol w="1835000"/>
              </a:tblGrid>
              <a:tr h="658196"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000" dirty="0" smtClean="0"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Frequency</a:t>
                      </a:r>
                    </a:p>
                    <a:p>
                      <a:pPr marL="45720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000" dirty="0" smtClean="0"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 </a:t>
                      </a:r>
                      <a:r>
                        <a:rPr lang="en-IN" sz="2000" dirty="0"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( Hz)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000" dirty="0" err="1"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Xrms</a:t>
                      </a:r>
                      <a:r>
                        <a:rPr lang="en-IN" sz="2000" dirty="0"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 ( m/s</a:t>
                      </a:r>
                      <a:r>
                        <a:rPr lang="en-IN" sz="2000" baseline="30000" dirty="0"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2</a:t>
                      </a:r>
                      <a:r>
                        <a:rPr lang="en-IN" sz="2000" dirty="0"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)</a:t>
                      </a:r>
                      <a:r>
                        <a:rPr lang="en-IN" sz="2000" dirty="0">
                          <a:solidFill>
                            <a:srgbClr val="FFFFFF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 m/s</a:t>
                      </a:r>
                      <a:r>
                        <a:rPr lang="en-IN" sz="2000" baseline="30000" dirty="0">
                          <a:solidFill>
                            <a:srgbClr val="FFFFFF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2</a:t>
                      </a:r>
                      <a:endParaRPr lang="en-IN" sz="2000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000" dirty="0" err="1"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Yrms</a:t>
                      </a:r>
                      <a:r>
                        <a:rPr lang="en-IN" sz="2000" dirty="0"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( m/s</a:t>
                      </a:r>
                      <a:r>
                        <a:rPr lang="en-IN" sz="2000" baseline="30000" dirty="0"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2</a:t>
                      </a:r>
                      <a:r>
                        <a:rPr lang="en-IN" sz="2000" dirty="0"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)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000" dirty="0" err="1"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Zrms</a:t>
                      </a:r>
                      <a:r>
                        <a:rPr lang="en-IN" sz="2000" dirty="0"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( m/s</a:t>
                      </a:r>
                      <a:r>
                        <a:rPr lang="en-IN" sz="2000" baseline="30000" dirty="0"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2</a:t>
                      </a:r>
                      <a:r>
                        <a:rPr lang="en-IN" sz="2000" dirty="0"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)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6016"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000" dirty="0"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5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000">
                          <a:solidFill>
                            <a:srgbClr val="000000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0.1094</a:t>
                      </a:r>
                      <a:endParaRPr lang="en-IN" sz="200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000">
                          <a:solidFill>
                            <a:srgbClr val="000000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0.0128</a:t>
                      </a:r>
                      <a:endParaRPr lang="en-IN" sz="200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000">
                          <a:solidFill>
                            <a:srgbClr val="000000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0.1244</a:t>
                      </a:r>
                      <a:endParaRPr lang="en-IN" sz="200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6016"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000"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8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000">
                          <a:solidFill>
                            <a:srgbClr val="000000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0.262</a:t>
                      </a:r>
                      <a:endParaRPr lang="en-IN" sz="200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000">
                          <a:solidFill>
                            <a:srgbClr val="000000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0.0416</a:t>
                      </a:r>
                      <a:endParaRPr lang="en-IN" sz="200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000">
                          <a:solidFill>
                            <a:srgbClr val="000000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0.2613</a:t>
                      </a:r>
                      <a:endParaRPr lang="en-IN" sz="200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6016"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000" dirty="0"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11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000">
                          <a:solidFill>
                            <a:srgbClr val="000000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0.1695</a:t>
                      </a:r>
                      <a:endParaRPr lang="en-IN" sz="200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000">
                          <a:solidFill>
                            <a:srgbClr val="000000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0.0444</a:t>
                      </a:r>
                      <a:endParaRPr lang="en-IN" sz="200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000">
                          <a:solidFill>
                            <a:srgbClr val="000000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0.806</a:t>
                      </a:r>
                      <a:endParaRPr lang="en-IN" sz="200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6016"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000"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15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000" dirty="0">
                          <a:solidFill>
                            <a:srgbClr val="000000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0.3523</a:t>
                      </a:r>
                      <a:endParaRPr lang="en-IN" sz="2000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000">
                          <a:solidFill>
                            <a:srgbClr val="000000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0.0498</a:t>
                      </a:r>
                      <a:endParaRPr lang="en-IN" sz="200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000">
                          <a:solidFill>
                            <a:srgbClr val="000000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1.2821</a:t>
                      </a:r>
                      <a:endParaRPr lang="en-IN" sz="200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6016"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000"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17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000" dirty="0">
                          <a:solidFill>
                            <a:srgbClr val="000000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0.3919</a:t>
                      </a:r>
                      <a:endParaRPr lang="en-IN" sz="2000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000">
                          <a:solidFill>
                            <a:srgbClr val="000000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0.0169</a:t>
                      </a:r>
                      <a:endParaRPr lang="en-IN" sz="200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000">
                          <a:solidFill>
                            <a:srgbClr val="000000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1.5498</a:t>
                      </a:r>
                      <a:endParaRPr lang="en-IN" sz="200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6016"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000"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20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000">
                          <a:solidFill>
                            <a:srgbClr val="000000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0.2854</a:t>
                      </a:r>
                      <a:endParaRPr lang="en-IN" sz="200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000" dirty="0">
                          <a:solidFill>
                            <a:srgbClr val="000000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0.0424</a:t>
                      </a:r>
                      <a:endParaRPr lang="en-IN" sz="2000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000">
                          <a:solidFill>
                            <a:srgbClr val="000000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1.0194</a:t>
                      </a:r>
                      <a:endParaRPr lang="en-IN" sz="200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6016"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000"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23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000">
                          <a:solidFill>
                            <a:srgbClr val="000000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0.3213</a:t>
                      </a:r>
                      <a:endParaRPr lang="en-IN" sz="200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000">
                          <a:solidFill>
                            <a:srgbClr val="000000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0.0513</a:t>
                      </a:r>
                      <a:endParaRPr lang="en-IN" sz="200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000">
                          <a:solidFill>
                            <a:srgbClr val="000000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0.7706</a:t>
                      </a:r>
                      <a:endParaRPr lang="en-IN" sz="200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6016"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000" dirty="0"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25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000">
                          <a:solidFill>
                            <a:srgbClr val="000000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0.2588</a:t>
                      </a:r>
                      <a:endParaRPr lang="en-IN" sz="200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000">
                          <a:solidFill>
                            <a:srgbClr val="000000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0.0331</a:t>
                      </a:r>
                      <a:endParaRPr lang="en-IN" sz="200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000">
                          <a:solidFill>
                            <a:srgbClr val="000000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0.7134</a:t>
                      </a:r>
                      <a:endParaRPr lang="en-IN" sz="200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6016"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000"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28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000">
                          <a:solidFill>
                            <a:srgbClr val="000000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0.238</a:t>
                      </a:r>
                      <a:endParaRPr lang="en-IN" sz="200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000">
                          <a:solidFill>
                            <a:srgbClr val="000000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0.0128</a:t>
                      </a:r>
                      <a:endParaRPr lang="en-IN" sz="200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000">
                          <a:solidFill>
                            <a:srgbClr val="000000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0.794</a:t>
                      </a:r>
                      <a:endParaRPr lang="en-IN" sz="200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6016"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000"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30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000">
                          <a:solidFill>
                            <a:srgbClr val="000000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0.2302</a:t>
                      </a:r>
                      <a:endParaRPr lang="en-IN" sz="200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000">
                          <a:solidFill>
                            <a:srgbClr val="000000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0.0998</a:t>
                      </a:r>
                      <a:endParaRPr lang="en-IN" sz="200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000">
                          <a:solidFill>
                            <a:srgbClr val="000000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0.48</a:t>
                      </a:r>
                      <a:endParaRPr lang="en-IN" sz="200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6016"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000" dirty="0"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33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000">
                          <a:solidFill>
                            <a:srgbClr val="000000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0.3245</a:t>
                      </a:r>
                      <a:endParaRPr lang="en-IN" sz="200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000">
                          <a:solidFill>
                            <a:srgbClr val="000000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0.0908</a:t>
                      </a:r>
                      <a:endParaRPr lang="en-IN" sz="200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000" dirty="0">
                          <a:solidFill>
                            <a:srgbClr val="000000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0.3383</a:t>
                      </a:r>
                      <a:endParaRPr lang="en-IN" sz="2000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" name="Rectangle 2"/>
          <p:cNvSpPr/>
          <p:nvPr/>
        </p:nvSpPr>
        <p:spPr>
          <a:xfrm>
            <a:off x="611560" y="116632"/>
            <a:ext cx="32576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solidFill>
                  <a:srgbClr val="0070C0"/>
                </a:solidFill>
              </a:rPr>
              <a:t>EXPERIMENTAL PROCEDURE</a:t>
            </a:r>
          </a:p>
        </p:txBody>
      </p:sp>
    </p:spTree>
    <p:extLst>
      <p:ext uri="{BB962C8B-B14F-4D97-AF65-F5344CB8AC3E}">
        <p14:creationId xmlns:p14="http://schemas.microsoft.com/office/powerpoint/2010/main" val="1154559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67544" y="764704"/>
            <a:ext cx="8229600" cy="4525963"/>
          </a:xfrm>
        </p:spPr>
        <p:txBody>
          <a:bodyPr>
            <a:normAutofit/>
          </a:bodyPr>
          <a:lstStyle/>
          <a:p>
            <a:pPr marL="109728" indent="0">
              <a:buNone/>
            </a:pPr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2) 60 kg</a:t>
            </a:r>
            <a:endParaRPr lang="en-IN" sz="2400" dirty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9515779"/>
              </p:ext>
            </p:extLst>
          </p:nvPr>
        </p:nvGraphicFramePr>
        <p:xfrm>
          <a:off x="899592" y="1196752"/>
          <a:ext cx="7992665" cy="4775146"/>
        </p:xfrm>
        <a:graphic>
          <a:graphicData uri="http://schemas.openxmlformats.org/drawingml/2006/table">
            <a:tbl>
              <a:tblPr/>
              <a:tblGrid>
                <a:gridCol w="1872208"/>
                <a:gridCol w="2376041"/>
                <a:gridCol w="1738648"/>
                <a:gridCol w="2005768"/>
              </a:tblGrid>
              <a:tr h="1187650"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000" dirty="0"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Frequency </a:t>
                      </a:r>
                      <a:r>
                        <a:rPr lang="en-IN" sz="2000" dirty="0" smtClean="0"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(Hz</a:t>
                      </a:r>
                      <a:r>
                        <a:rPr lang="en-IN" sz="2000" dirty="0"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)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000" dirty="0" err="1" smtClean="0"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Xrms</a:t>
                      </a:r>
                      <a:r>
                        <a:rPr lang="en-IN" sz="2000" dirty="0" smtClean="0"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 (m/s</a:t>
                      </a:r>
                      <a:r>
                        <a:rPr lang="en-IN" sz="2000" baseline="30000" dirty="0" smtClean="0"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2</a:t>
                      </a:r>
                      <a:r>
                        <a:rPr lang="en-IN" sz="2000" dirty="0" smtClean="0"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)</a:t>
                      </a:r>
                      <a:r>
                        <a:rPr lang="en-IN" sz="2000" dirty="0" smtClean="0">
                          <a:solidFill>
                            <a:srgbClr val="FFFFFF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 </a:t>
                      </a:r>
                      <a:r>
                        <a:rPr lang="en-IN" sz="2000" dirty="0" smtClean="0"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         </a:t>
                      </a:r>
                      <a:r>
                        <a:rPr lang="en-IN" sz="2000" dirty="0" smtClean="0">
                          <a:solidFill>
                            <a:srgbClr val="FFFFFF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m/s</a:t>
                      </a:r>
                      <a:r>
                        <a:rPr lang="en-IN" sz="2000" baseline="30000" dirty="0" smtClean="0">
                          <a:solidFill>
                            <a:srgbClr val="FFFFFF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2</a:t>
                      </a:r>
                      <a:endParaRPr lang="en-IN" sz="2000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000" dirty="0" err="1" smtClean="0"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Yrms</a:t>
                      </a:r>
                      <a:r>
                        <a:rPr lang="en-IN" sz="2000" dirty="0" smtClean="0"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 ( </a:t>
                      </a:r>
                      <a:r>
                        <a:rPr lang="en-IN" sz="2000" dirty="0"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m/s</a:t>
                      </a:r>
                      <a:r>
                        <a:rPr lang="en-IN" sz="2000" baseline="30000" dirty="0"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2</a:t>
                      </a:r>
                      <a:r>
                        <a:rPr lang="en-IN" sz="2000" dirty="0"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)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000" dirty="0" err="1" smtClean="0"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Zrms</a:t>
                      </a:r>
                      <a:r>
                        <a:rPr lang="en-IN" sz="2000" dirty="0" smtClean="0"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 ( </a:t>
                      </a:r>
                      <a:r>
                        <a:rPr lang="en-IN" sz="2000" dirty="0"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m/s</a:t>
                      </a:r>
                      <a:r>
                        <a:rPr lang="en-IN" sz="2000" baseline="30000" dirty="0"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2</a:t>
                      </a:r>
                      <a:r>
                        <a:rPr lang="en-IN" sz="2000" dirty="0"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)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9264"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000" dirty="0"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5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000">
                          <a:solidFill>
                            <a:srgbClr val="000000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0.0998</a:t>
                      </a:r>
                      <a:endParaRPr lang="en-IN" sz="200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000">
                          <a:solidFill>
                            <a:srgbClr val="000000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0.012</a:t>
                      </a:r>
                      <a:endParaRPr lang="en-IN" sz="200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000">
                          <a:solidFill>
                            <a:srgbClr val="000000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0.0946</a:t>
                      </a:r>
                      <a:endParaRPr lang="en-IN" sz="200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9264"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000" dirty="0"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8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000" dirty="0">
                          <a:solidFill>
                            <a:srgbClr val="000000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0.4411</a:t>
                      </a:r>
                      <a:endParaRPr lang="en-IN" sz="2000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000">
                          <a:solidFill>
                            <a:srgbClr val="000000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0.0861</a:t>
                      </a:r>
                      <a:endParaRPr lang="en-IN" sz="200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000">
                          <a:solidFill>
                            <a:srgbClr val="000000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0.2313</a:t>
                      </a:r>
                      <a:endParaRPr lang="en-IN" sz="200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9264"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000"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11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000" dirty="0">
                          <a:solidFill>
                            <a:srgbClr val="000000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0.3271</a:t>
                      </a:r>
                      <a:endParaRPr lang="en-IN" sz="2000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000">
                          <a:solidFill>
                            <a:srgbClr val="000000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0.1112</a:t>
                      </a:r>
                      <a:endParaRPr lang="en-IN" sz="200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000">
                          <a:solidFill>
                            <a:srgbClr val="000000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0.713</a:t>
                      </a:r>
                      <a:endParaRPr lang="en-IN" sz="200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9264"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000"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15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000" dirty="0">
                          <a:solidFill>
                            <a:srgbClr val="000000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0.6743</a:t>
                      </a:r>
                      <a:endParaRPr lang="en-IN" sz="2000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000" dirty="0">
                          <a:solidFill>
                            <a:srgbClr val="000000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0.021</a:t>
                      </a:r>
                      <a:endParaRPr lang="en-IN" sz="2000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000">
                          <a:solidFill>
                            <a:srgbClr val="000000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1.2731</a:t>
                      </a:r>
                      <a:endParaRPr lang="en-IN" sz="200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9264"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000"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17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000">
                          <a:solidFill>
                            <a:srgbClr val="000000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0.2609</a:t>
                      </a:r>
                      <a:endParaRPr lang="en-IN" sz="200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000" dirty="0">
                          <a:solidFill>
                            <a:srgbClr val="000000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0.0413</a:t>
                      </a:r>
                      <a:endParaRPr lang="en-IN" sz="2000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000">
                          <a:solidFill>
                            <a:srgbClr val="000000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1.165</a:t>
                      </a:r>
                      <a:endParaRPr lang="en-IN" sz="200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9264"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000"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20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000">
                          <a:solidFill>
                            <a:srgbClr val="000000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0.2843</a:t>
                      </a:r>
                      <a:endParaRPr lang="en-IN" sz="200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000" dirty="0">
                          <a:solidFill>
                            <a:srgbClr val="000000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0.0396</a:t>
                      </a:r>
                      <a:endParaRPr lang="en-IN" sz="2000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000">
                          <a:solidFill>
                            <a:srgbClr val="000000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1.1427</a:t>
                      </a:r>
                      <a:endParaRPr lang="en-IN" sz="200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9264"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000"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23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000">
                          <a:solidFill>
                            <a:srgbClr val="000000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0.2</a:t>
                      </a:r>
                      <a:endParaRPr lang="en-IN" sz="200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000" dirty="0">
                          <a:solidFill>
                            <a:srgbClr val="000000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0.0281</a:t>
                      </a:r>
                      <a:endParaRPr lang="en-IN" sz="2000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000">
                          <a:solidFill>
                            <a:srgbClr val="000000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0.8367</a:t>
                      </a:r>
                      <a:endParaRPr lang="en-IN" sz="200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9264"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000"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25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000">
                          <a:solidFill>
                            <a:srgbClr val="000000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0.192</a:t>
                      </a:r>
                      <a:endParaRPr lang="en-IN" sz="200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000" dirty="0">
                          <a:solidFill>
                            <a:srgbClr val="000000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0.0301</a:t>
                      </a:r>
                      <a:endParaRPr lang="en-IN" sz="2000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000" dirty="0">
                          <a:solidFill>
                            <a:srgbClr val="000000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0.7435</a:t>
                      </a:r>
                      <a:endParaRPr lang="en-IN" sz="2000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9264"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000"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28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000">
                          <a:solidFill>
                            <a:srgbClr val="000000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0.0766</a:t>
                      </a:r>
                      <a:endParaRPr lang="en-IN" sz="200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000">
                          <a:solidFill>
                            <a:srgbClr val="000000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0.0123</a:t>
                      </a:r>
                      <a:endParaRPr lang="en-IN" sz="200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000" dirty="0">
                          <a:solidFill>
                            <a:srgbClr val="000000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0.6603</a:t>
                      </a:r>
                      <a:endParaRPr lang="en-IN" sz="2000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9264"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000"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30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000">
                          <a:solidFill>
                            <a:srgbClr val="000000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0.091</a:t>
                      </a:r>
                      <a:endParaRPr lang="en-IN" sz="200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000">
                          <a:solidFill>
                            <a:srgbClr val="000000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0.0388</a:t>
                      </a:r>
                      <a:endParaRPr lang="en-IN" sz="200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000" dirty="0">
                          <a:solidFill>
                            <a:srgbClr val="000000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0.5864</a:t>
                      </a:r>
                      <a:endParaRPr lang="en-IN" sz="2000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9264"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000"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33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000">
                          <a:solidFill>
                            <a:srgbClr val="000000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0.1227</a:t>
                      </a:r>
                      <a:endParaRPr lang="en-IN" sz="200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000">
                          <a:solidFill>
                            <a:srgbClr val="000000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0.069</a:t>
                      </a:r>
                      <a:endParaRPr lang="en-IN" sz="200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000" dirty="0">
                          <a:solidFill>
                            <a:srgbClr val="000000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0.4963</a:t>
                      </a:r>
                      <a:endParaRPr lang="en-IN" sz="2000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467544" y="241896"/>
            <a:ext cx="32576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solidFill>
                  <a:srgbClr val="0070C0"/>
                </a:solidFill>
              </a:rPr>
              <a:t>EXPERIMENTAL PROCEDURE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827584" y="548183"/>
            <a:ext cx="23167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) For 67 kg</a:t>
            </a:r>
            <a:endParaRPr lang="en-IN" sz="2400" dirty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9340966"/>
              </p:ext>
            </p:extLst>
          </p:nvPr>
        </p:nvGraphicFramePr>
        <p:xfrm>
          <a:off x="395536" y="1124744"/>
          <a:ext cx="8208911" cy="4556760"/>
        </p:xfrm>
        <a:graphic>
          <a:graphicData uri="http://schemas.openxmlformats.org/drawingml/2006/table">
            <a:tbl>
              <a:tblPr/>
              <a:tblGrid>
                <a:gridCol w="2148127"/>
                <a:gridCol w="2002593"/>
                <a:gridCol w="2031610"/>
                <a:gridCol w="2026581"/>
              </a:tblGrid>
              <a:tr h="0">
                <a:tc>
                  <a:txBody>
                    <a:bodyPr/>
                    <a:lstStyle/>
                    <a:p>
                      <a:pPr marL="457200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000" dirty="0"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Frequency </a:t>
                      </a:r>
                      <a:endParaRPr lang="en-IN" sz="2000" dirty="0" smtClean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  <a:p>
                      <a:pPr marL="457200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000" dirty="0" smtClean="0"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( </a:t>
                      </a:r>
                      <a:r>
                        <a:rPr lang="en-IN" sz="2000" dirty="0"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Hz)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000" dirty="0" err="1"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Xrms</a:t>
                      </a:r>
                      <a:r>
                        <a:rPr lang="en-IN" sz="2000" dirty="0"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 </a:t>
                      </a:r>
                      <a:r>
                        <a:rPr lang="en-IN" sz="2000" dirty="0" smtClean="0"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( </a:t>
                      </a:r>
                      <a:r>
                        <a:rPr lang="en-IN" sz="2000" dirty="0"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m/s</a:t>
                      </a:r>
                      <a:r>
                        <a:rPr lang="en-IN" sz="2000" baseline="30000" dirty="0"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2</a:t>
                      </a:r>
                      <a:r>
                        <a:rPr lang="en-IN" sz="2000" dirty="0"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)</a:t>
                      </a:r>
                      <a:r>
                        <a:rPr lang="en-IN" sz="2000" dirty="0">
                          <a:solidFill>
                            <a:srgbClr val="FFFFFF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 m/s</a:t>
                      </a:r>
                      <a:r>
                        <a:rPr lang="en-IN" sz="2000" baseline="30000" dirty="0">
                          <a:solidFill>
                            <a:srgbClr val="FFFFFF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2</a:t>
                      </a:r>
                      <a:endParaRPr lang="en-IN" sz="2000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000" dirty="0" err="1"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Yrms</a:t>
                      </a:r>
                      <a:r>
                        <a:rPr lang="en-IN" sz="2000" dirty="0"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( m/s</a:t>
                      </a:r>
                      <a:r>
                        <a:rPr lang="en-IN" sz="2000" baseline="30000" dirty="0"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2</a:t>
                      </a:r>
                      <a:r>
                        <a:rPr lang="en-IN" sz="2000" dirty="0"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)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000" dirty="0" err="1"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Zrms</a:t>
                      </a:r>
                      <a:r>
                        <a:rPr lang="en-IN" sz="2000" dirty="0"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( m/s</a:t>
                      </a:r>
                      <a:r>
                        <a:rPr lang="en-IN" sz="2000" baseline="30000" dirty="0"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2</a:t>
                      </a:r>
                      <a:r>
                        <a:rPr lang="en-IN" sz="2000" dirty="0"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)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457200"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000" dirty="0"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5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000">
                          <a:solidFill>
                            <a:srgbClr val="000000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0.1056</a:t>
                      </a:r>
                      <a:endParaRPr lang="en-IN" sz="200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000">
                          <a:solidFill>
                            <a:srgbClr val="000000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0.0321</a:t>
                      </a:r>
                      <a:endParaRPr lang="en-IN" sz="200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000">
                          <a:solidFill>
                            <a:srgbClr val="000000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0.0983</a:t>
                      </a:r>
                      <a:endParaRPr lang="en-IN" sz="200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457200"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000"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8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000">
                          <a:solidFill>
                            <a:srgbClr val="000000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0.2298</a:t>
                      </a:r>
                      <a:endParaRPr lang="en-IN" sz="200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000">
                          <a:solidFill>
                            <a:srgbClr val="000000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0.052</a:t>
                      </a:r>
                      <a:endParaRPr lang="en-IN" sz="200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000">
                          <a:solidFill>
                            <a:srgbClr val="000000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0.201</a:t>
                      </a:r>
                      <a:endParaRPr lang="en-IN" sz="200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457200"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000"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11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000" dirty="0">
                          <a:solidFill>
                            <a:srgbClr val="000000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0.3942</a:t>
                      </a:r>
                      <a:endParaRPr lang="en-IN" sz="2000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000">
                          <a:solidFill>
                            <a:srgbClr val="000000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0.0318</a:t>
                      </a:r>
                      <a:endParaRPr lang="en-IN" sz="200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000">
                          <a:solidFill>
                            <a:srgbClr val="000000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0.5514</a:t>
                      </a:r>
                      <a:endParaRPr lang="en-IN" sz="200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457200"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000"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15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000">
                          <a:solidFill>
                            <a:srgbClr val="000000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0.5614</a:t>
                      </a:r>
                      <a:endParaRPr lang="en-IN" sz="200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000">
                          <a:solidFill>
                            <a:srgbClr val="000000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0.0365</a:t>
                      </a:r>
                      <a:endParaRPr lang="en-IN" sz="200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000">
                          <a:solidFill>
                            <a:srgbClr val="000000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0.8765</a:t>
                      </a:r>
                      <a:endParaRPr lang="en-IN" sz="200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457200"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000"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17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000" dirty="0">
                          <a:solidFill>
                            <a:srgbClr val="000000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0.2154</a:t>
                      </a:r>
                      <a:endParaRPr lang="en-IN" sz="2000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000">
                          <a:solidFill>
                            <a:srgbClr val="000000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0.0376</a:t>
                      </a:r>
                      <a:endParaRPr lang="en-IN" sz="200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000">
                          <a:solidFill>
                            <a:srgbClr val="000000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1.1349</a:t>
                      </a:r>
                      <a:endParaRPr lang="en-IN" sz="200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457200"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000"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20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000">
                          <a:solidFill>
                            <a:srgbClr val="000000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0.3333</a:t>
                      </a:r>
                      <a:endParaRPr lang="en-IN" sz="200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000">
                          <a:solidFill>
                            <a:srgbClr val="000000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0.051</a:t>
                      </a:r>
                      <a:endParaRPr lang="en-IN" sz="200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000">
                          <a:solidFill>
                            <a:srgbClr val="000000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1.2891</a:t>
                      </a:r>
                      <a:endParaRPr lang="en-IN" sz="200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457200"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000"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23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000">
                          <a:solidFill>
                            <a:srgbClr val="000000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0.1981</a:t>
                      </a:r>
                      <a:endParaRPr lang="en-IN" sz="200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000">
                          <a:solidFill>
                            <a:srgbClr val="000000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0.0282</a:t>
                      </a:r>
                      <a:endParaRPr lang="en-IN" sz="200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000">
                          <a:solidFill>
                            <a:srgbClr val="000000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0.906</a:t>
                      </a:r>
                      <a:endParaRPr lang="en-IN" sz="200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457200"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000"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25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000">
                          <a:solidFill>
                            <a:srgbClr val="000000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0.1481</a:t>
                      </a:r>
                      <a:endParaRPr lang="en-IN" sz="200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000">
                          <a:solidFill>
                            <a:srgbClr val="000000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0.0353</a:t>
                      </a:r>
                      <a:endParaRPr lang="en-IN" sz="200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000">
                          <a:solidFill>
                            <a:srgbClr val="000000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0.7094</a:t>
                      </a:r>
                      <a:endParaRPr lang="en-IN" sz="200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457200"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000"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28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000">
                          <a:solidFill>
                            <a:srgbClr val="000000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0.0962</a:t>
                      </a:r>
                      <a:endParaRPr lang="en-IN" sz="200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000">
                          <a:solidFill>
                            <a:srgbClr val="000000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0.0403</a:t>
                      </a:r>
                      <a:endParaRPr lang="en-IN" sz="200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000">
                          <a:solidFill>
                            <a:srgbClr val="000000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0.6507</a:t>
                      </a:r>
                      <a:endParaRPr lang="en-IN" sz="200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457200"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000"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30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000">
                          <a:solidFill>
                            <a:srgbClr val="000000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0.1372</a:t>
                      </a:r>
                      <a:endParaRPr lang="en-IN" sz="200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000">
                          <a:solidFill>
                            <a:srgbClr val="000000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0.065</a:t>
                      </a:r>
                      <a:endParaRPr lang="en-IN" sz="200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000">
                          <a:solidFill>
                            <a:srgbClr val="000000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0.6858</a:t>
                      </a:r>
                      <a:endParaRPr lang="en-IN" sz="200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457200"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000"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33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000">
                          <a:solidFill>
                            <a:srgbClr val="000000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0.1144</a:t>
                      </a:r>
                      <a:endParaRPr lang="en-IN" sz="200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000" dirty="0">
                          <a:solidFill>
                            <a:srgbClr val="000000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0.0913</a:t>
                      </a:r>
                      <a:endParaRPr lang="en-IN" sz="2000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000" dirty="0">
                          <a:solidFill>
                            <a:srgbClr val="000000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0.4573</a:t>
                      </a:r>
                      <a:endParaRPr lang="en-IN" sz="2000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" name="Rectangle 1"/>
          <p:cNvSpPr/>
          <p:nvPr/>
        </p:nvSpPr>
        <p:spPr>
          <a:xfrm>
            <a:off x="706803" y="188640"/>
            <a:ext cx="32576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solidFill>
                  <a:srgbClr val="0070C0"/>
                </a:solidFill>
              </a:rPr>
              <a:t>EXPERIMENTAL PROCEDURE</a:t>
            </a:r>
          </a:p>
        </p:txBody>
      </p:sp>
    </p:spTree>
    <p:extLst>
      <p:ext uri="{BB962C8B-B14F-4D97-AF65-F5344CB8AC3E}">
        <p14:creationId xmlns:p14="http://schemas.microsoft.com/office/powerpoint/2010/main" val="1327106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82147910"/>
              </p:ext>
            </p:extLst>
          </p:nvPr>
        </p:nvGraphicFramePr>
        <p:xfrm>
          <a:off x="611560" y="1052736"/>
          <a:ext cx="8103844" cy="5018903"/>
        </p:xfrm>
        <a:graphic>
          <a:graphicData uri="http://schemas.openxmlformats.org/drawingml/2006/table">
            <a:tbl>
              <a:tblPr/>
              <a:tblGrid>
                <a:gridCol w="2092980"/>
                <a:gridCol w="2004614"/>
                <a:gridCol w="2005608"/>
                <a:gridCol w="2000642"/>
              </a:tblGrid>
              <a:tr h="979415"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000" dirty="0"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Frequency </a:t>
                      </a:r>
                      <a:endParaRPr lang="en-IN" sz="2000" dirty="0" smtClean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  <a:p>
                      <a:pPr marL="45720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000" dirty="0" smtClean="0"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( </a:t>
                      </a:r>
                      <a:r>
                        <a:rPr lang="en-IN" sz="2000" dirty="0"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Hz)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000" dirty="0" err="1"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Xrms</a:t>
                      </a:r>
                      <a:r>
                        <a:rPr lang="en-IN" sz="2000" dirty="0"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 ( m/s</a:t>
                      </a:r>
                      <a:r>
                        <a:rPr lang="en-IN" sz="2000" baseline="30000" dirty="0"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2</a:t>
                      </a:r>
                      <a:r>
                        <a:rPr lang="en-IN" sz="2000" b="1" dirty="0"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)</a:t>
                      </a:r>
                      <a:r>
                        <a:rPr lang="en-IN" sz="2000" b="1" dirty="0">
                          <a:solidFill>
                            <a:srgbClr val="FFFFFF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 m/s</a:t>
                      </a:r>
                      <a:r>
                        <a:rPr lang="en-IN" sz="2000" b="1" baseline="30000" dirty="0">
                          <a:solidFill>
                            <a:srgbClr val="FFFFFF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2</a:t>
                      </a:r>
                      <a:endParaRPr lang="en-IN" sz="2000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000" dirty="0" err="1"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Yrms</a:t>
                      </a:r>
                      <a:r>
                        <a:rPr lang="en-IN" sz="2000" dirty="0"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( m/s</a:t>
                      </a:r>
                      <a:r>
                        <a:rPr lang="en-IN" sz="2000" b="1" baseline="30000" dirty="0"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2</a:t>
                      </a:r>
                      <a:r>
                        <a:rPr lang="en-IN" sz="2000" b="1" dirty="0"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)</a:t>
                      </a:r>
                      <a:endParaRPr lang="en-IN" sz="2000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000" dirty="0" err="1"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Zrms</a:t>
                      </a:r>
                      <a:r>
                        <a:rPr lang="en-IN" sz="2000" b="1" dirty="0"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(</a:t>
                      </a:r>
                      <a:r>
                        <a:rPr lang="en-IN" sz="2000" dirty="0"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 m/s</a:t>
                      </a:r>
                      <a:r>
                        <a:rPr lang="en-IN" sz="2000" b="1" baseline="30000" dirty="0"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2</a:t>
                      </a:r>
                      <a:r>
                        <a:rPr lang="en-IN" sz="2000" b="1" dirty="0"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)</a:t>
                      </a:r>
                      <a:endParaRPr lang="en-IN" sz="2000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6624"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000" dirty="0"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000">
                          <a:solidFill>
                            <a:srgbClr val="000000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0</a:t>
                      </a:r>
                      <a:endParaRPr lang="en-IN" sz="200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000">
                          <a:solidFill>
                            <a:srgbClr val="000000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0</a:t>
                      </a:r>
                      <a:endParaRPr lang="en-IN" sz="200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000">
                          <a:solidFill>
                            <a:srgbClr val="000000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0</a:t>
                      </a:r>
                      <a:endParaRPr lang="en-IN" sz="200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6624"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000" dirty="0"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5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000" dirty="0">
                          <a:solidFill>
                            <a:srgbClr val="000000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0.2225</a:t>
                      </a:r>
                      <a:endParaRPr lang="en-IN" sz="2000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000">
                          <a:solidFill>
                            <a:srgbClr val="000000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0.0655</a:t>
                      </a:r>
                      <a:endParaRPr lang="en-IN" sz="200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000">
                          <a:solidFill>
                            <a:srgbClr val="000000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0.1505</a:t>
                      </a:r>
                      <a:endParaRPr lang="en-IN" sz="200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6624"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000"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8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000" dirty="0">
                          <a:solidFill>
                            <a:srgbClr val="000000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0.2955</a:t>
                      </a:r>
                      <a:endParaRPr lang="en-IN" sz="2000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000">
                          <a:solidFill>
                            <a:srgbClr val="000000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0.0344</a:t>
                      </a:r>
                      <a:endParaRPr lang="en-IN" sz="200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000">
                          <a:solidFill>
                            <a:srgbClr val="000000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0.2632</a:t>
                      </a:r>
                      <a:endParaRPr lang="en-IN" sz="200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6624"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000"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11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000">
                          <a:solidFill>
                            <a:srgbClr val="000000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0.261</a:t>
                      </a:r>
                      <a:endParaRPr lang="en-IN" sz="200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000" dirty="0">
                          <a:solidFill>
                            <a:srgbClr val="000000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0.0473</a:t>
                      </a:r>
                      <a:endParaRPr lang="en-IN" sz="2000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000">
                          <a:solidFill>
                            <a:srgbClr val="000000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0.7566</a:t>
                      </a:r>
                      <a:endParaRPr lang="en-IN" sz="200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6624"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000"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15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000">
                          <a:solidFill>
                            <a:srgbClr val="000000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0.3404</a:t>
                      </a:r>
                      <a:endParaRPr lang="en-IN" sz="200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000" dirty="0">
                          <a:solidFill>
                            <a:srgbClr val="000000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0.0121</a:t>
                      </a:r>
                      <a:endParaRPr lang="en-IN" sz="2000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000">
                          <a:solidFill>
                            <a:srgbClr val="000000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1.2304</a:t>
                      </a:r>
                      <a:endParaRPr lang="en-IN" sz="200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6624"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000"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17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000">
                          <a:solidFill>
                            <a:srgbClr val="000000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0.2455</a:t>
                      </a:r>
                      <a:endParaRPr lang="en-IN" sz="200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000" dirty="0">
                          <a:solidFill>
                            <a:srgbClr val="000000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0.315</a:t>
                      </a:r>
                      <a:endParaRPr lang="en-IN" sz="2000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000" dirty="0">
                          <a:solidFill>
                            <a:srgbClr val="000000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1.4328</a:t>
                      </a:r>
                      <a:endParaRPr lang="en-IN" sz="2000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6624"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000"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20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000">
                          <a:solidFill>
                            <a:srgbClr val="000000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0.1438</a:t>
                      </a:r>
                      <a:endParaRPr lang="en-IN" sz="200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000">
                          <a:solidFill>
                            <a:srgbClr val="000000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0.03</a:t>
                      </a:r>
                      <a:endParaRPr lang="en-IN" sz="200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000" dirty="0">
                          <a:solidFill>
                            <a:srgbClr val="000000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1.577</a:t>
                      </a:r>
                      <a:endParaRPr lang="en-IN" sz="2000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6624"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000"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23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000">
                          <a:solidFill>
                            <a:srgbClr val="000000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0.1185</a:t>
                      </a:r>
                      <a:endParaRPr lang="en-IN" sz="200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000">
                          <a:solidFill>
                            <a:srgbClr val="000000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0.0363</a:t>
                      </a:r>
                      <a:endParaRPr lang="en-IN" sz="200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000" dirty="0">
                          <a:solidFill>
                            <a:srgbClr val="000000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1.2766</a:t>
                      </a:r>
                      <a:endParaRPr lang="en-IN" sz="2000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6624"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000"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25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000">
                          <a:solidFill>
                            <a:srgbClr val="000000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0.1042</a:t>
                      </a:r>
                      <a:endParaRPr lang="en-IN" sz="200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000">
                          <a:solidFill>
                            <a:srgbClr val="000000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0.0266</a:t>
                      </a:r>
                      <a:endParaRPr lang="en-IN" sz="200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000" dirty="0">
                          <a:solidFill>
                            <a:srgbClr val="000000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1.0942</a:t>
                      </a:r>
                      <a:endParaRPr lang="en-IN" sz="2000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6624"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000"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28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000">
                          <a:solidFill>
                            <a:srgbClr val="000000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0.1372</a:t>
                      </a:r>
                      <a:endParaRPr lang="en-IN" sz="200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000">
                          <a:solidFill>
                            <a:srgbClr val="000000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0.028</a:t>
                      </a:r>
                      <a:endParaRPr lang="en-IN" sz="200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000" dirty="0">
                          <a:solidFill>
                            <a:srgbClr val="000000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0.8444</a:t>
                      </a:r>
                      <a:endParaRPr lang="en-IN" sz="2000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6624"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000"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30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000">
                          <a:solidFill>
                            <a:srgbClr val="000000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0.0894</a:t>
                      </a:r>
                      <a:endParaRPr lang="en-IN" sz="200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000">
                          <a:solidFill>
                            <a:srgbClr val="000000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0.0212</a:t>
                      </a:r>
                      <a:endParaRPr lang="en-IN" sz="200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000" dirty="0">
                          <a:solidFill>
                            <a:srgbClr val="000000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0.6679</a:t>
                      </a:r>
                      <a:endParaRPr lang="en-IN" sz="2000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6624"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000"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33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000">
                          <a:solidFill>
                            <a:srgbClr val="000000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0.1222</a:t>
                      </a:r>
                      <a:endParaRPr lang="en-IN" sz="200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000" dirty="0">
                          <a:solidFill>
                            <a:srgbClr val="000000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0.0275</a:t>
                      </a:r>
                      <a:endParaRPr lang="en-IN" sz="2000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000" dirty="0">
                          <a:solidFill>
                            <a:srgbClr val="000000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0.5241</a:t>
                      </a:r>
                      <a:endParaRPr lang="en-IN" sz="2000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39552" y="0"/>
            <a:ext cx="8229600" cy="1143000"/>
          </a:xfrm>
        </p:spPr>
        <p:txBody>
          <a:bodyPr>
            <a:normAutofit/>
          </a:bodyPr>
          <a:lstStyle/>
          <a:p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en-IN" sz="2000" dirty="0" smtClean="0">
                <a:latin typeface="Times New Roman" pitchFamily="18" charset="0"/>
                <a:cs typeface="Times New Roman" pitchFamily="18" charset="0"/>
              </a:rPr>
            </a:br>
            <a:r>
              <a:rPr lang="en-IN" sz="2400" b="0" dirty="0" smtClean="0">
                <a:solidFill>
                  <a:schemeClr val="bg2">
                    <a:lumMod val="10000"/>
                  </a:schemeClr>
                </a:solidFill>
                <a:effectLst/>
                <a:latin typeface="Times New Roman" pitchFamily="18" charset="0"/>
                <a:cs typeface="Times New Roman" pitchFamily="18" charset="0"/>
              </a:rPr>
              <a:t>4) 80 kg</a:t>
            </a:r>
            <a:endParaRPr lang="en-IN" sz="2000" b="0" dirty="0">
              <a:solidFill>
                <a:schemeClr val="bg2">
                  <a:lumMod val="10000"/>
                </a:schemeClr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39552" y="116632"/>
            <a:ext cx="32576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solidFill>
                  <a:srgbClr val="0070C0"/>
                </a:solidFill>
              </a:rPr>
              <a:t>EXPERIMENTAL PROCEDURE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950629"/>
            <a:ext cx="7344816" cy="5191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2"/>
          <p:cNvSpPr/>
          <p:nvPr/>
        </p:nvSpPr>
        <p:spPr>
          <a:xfrm>
            <a:off x="706803" y="188640"/>
            <a:ext cx="32576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solidFill>
                  <a:srgbClr val="0070C0"/>
                </a:solidFill>
              </a:rPr>
              <a:t>EXPERIMENTAL PROCEDURE</a:t>
            </a:r>
          </a:p>
        </p:txBody>
      </p:sp>
    </p:spTree>
    <p:extLst>
      <p:ext uri="{BB962C8B-B14F-4D97-AF65-F5344CB8AC3E}">
        <p14:creationId xmlns:p14="http://schemas.microsoft.com/office/powerpoint/2010/main" val="3050123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123117"/>
            <a:ext cx="7272808" cy="49007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2"/>
          <p:cNvSpPr/>
          <p:nvPr/>
        </p:nvSpPr>
        <p:spPr>
          <a:xfrm>
            <a:off x="706803" y="188640"/>
            <a:ext cx="32576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solidFill>
                  <a:srgbClr val="0070C0"/>
                </a:solidFill>
              </a:rPr>
              <a:t>EXPERIMENTAL PROCEDURE</a:t>
            </a:r>
          </a:p>
        </p:txBody>
      </p:sp>
    </p:spTree>
    <p:extLst>
      <p:ext uri="{BB962C8B-B14F-4D97-AF65-F5344CB8AC3E}">
        <p14:creationId xmlns:p14="http://schemas.microsoft.com/office/powerpoint/2010/main" val="2742276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192" y="875101"/>
            <a:ext cx="7344816" cy="4827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2"/>
          <p:cNvSpPr/>
          <p:nvPr/>
        </p:nvSpPr>
        <p:spPr>
          <a:xfrm>
            <a:off x="706803" y="188640"/>
            <a:ext cx="32576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solidFill>
                  <a:srgbClr val="0070C0"/>
                </a:solidFill>
              </a:rPr>
              <a:t>EXPERIMENTAL PROCEDURE</a:t>
            </a:r>
          </a:p>
        </p:txBody>
      </p:sp>
    </p:spTree>
    <p:extLst>
      <p:ext uri="{BB962C8B-B14F-4D97-AF65-F5344CB8AC3E}">
        <p14:creationId xmlns:p14="http://schemas.microsoft.com/office/powerpoint/2010/main" val="3455117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836712"/>
            <a:ext cx="7707824" cy="45449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2"/>
          <p:cNvSpPr/>
          <p:nvPr/>
        </p:nvSpPr>
        <p:spPr>
          <a:xfrm>
            <a:off x="706803" y="188640"/>
            <a:ext cx="32576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solidFill>
                  <a:srgbClr val="0070C0"/>
                </a:solidFill>
              </a:rPr>
              <a:t>EXPERIMENTAL PROCEDURE</a:t>
            </a:r>
          </a:p>
        </p:txBody>
      </p:sp>
    </p:spTree>
    <p:extLst>
      <p:ext uri="{BB962C8B-B14F-4D97-AF65-F5344CB8AC3E}">
        <p14:creationId xmlns:p14="http://schemas.microsoft.com/office/powerpoint/2010/main" val="2972829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1052736"/>
            <a:ext cx="8229600" cy="5829837"/>
          </a:xfrm>
        </p:spPr>
        <p:txBody>
          <a:bodyPr>
            <a:normAutofit/>
          </a:bodyPr>
          <a:lstStyle/>
          <a:p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Z</a:t>
            </a:r>
            <a:r>
              <a:rPr lang="en-IN" sz="2400" baseline="-25000" dirty="0" smtClean="0">
                <a:latin typeface="Times New Roman" pitchFamily="18" charset="0"/>
                <a:cs typeface="Times New Roman" pitchFamily="18" charset="0"/>
              </a:rPr>
              <a:t>rms</a:t>
            </a:r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 is the dominant factor</a:t>
            </a:r>
          </a:p>
          <a:p>
            <a:endParaRPr lang="en-IN" sz="24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Resonant frequency is obtained at 17 Hz, 15 Hz, 20 Hz. 20 Hz for masses 50 kg, 60kg, 67kg, 80kg respectively.</a:t>
            </a:r>
          </a:p>
          <a:p>
            <a:pPr marL="0" indent="0">
              <a:buNone/>
            </a:pPr>
            <a:endParaRPr lang="en-IN" sz="24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Hence resonant frequency ranges from 15 to 20 Hz</a:t>
            </a:r>
          </a:p>
          <a:p>
            <a:endParaRPr lang="en-IN" sz="24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IN" sz="2400" dirty="0" err="1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IN" sz="2400" baseline="-25000" dirty="0" err="1" smtClean="0">
                <a:latin typeface="Times New Roman" pitchFamily="18" charset="0"/>
                <a:cs typeface="Times New Roman" pitchFamily="18" charset="0"/>
              </a:rPr>
              <a:t>rms</a:t>
            </a:r>
            <a:r>
              <a:rPr lang="en-IN" sz="2400" baseline="-25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 is almost half the dominant factor, </a:t>
            </a:r>
            <a:r>
              <a:rPr lang="en-IN" sz="2400" dirty="0" err="1" smtClean="0">
                <a:latin typeface="Times New Roman" pitchFamily="18" charset="0"/>
                <a:cs typeface="Times New Roman" pitchFamily="18" charset="0"/>
              </a:rPr>
              <a:t>Y</a:t>
            </a:r>
            <a:r>
              <a:rPr lang="en-IN" sz="2400" baseline="-25000" dirty="0" err="1" smtClean="0">
                <a:latin typeface="Times New Roman" pitchFamily="18" charset="0"/>
                <a:cs typeface="Times New Roman" pitchFamily="18" charset="0"/>
              </a:rPr>
              <a:t>rms</a:t>
            </a:r>
            <a:r>
              <a:rPr lang="en-IN" sz="2400" baseline="-25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 remains low. This can vary since it </a:t>
            </a:r>
            <a:r>
              <a:rPr lang="en-IN" sz="2400" dirty="0" err="1" smtClean="0">
                <a:latin typeface="Times New Roman" pitchFamily="18" charset="0"/>
                <a:cs typeface="Times New Roman" pitchFamily="18" charset="0"/>
              </a:rPr>
              <a:t>realtes</a:t>
            </a:r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 to pitching and rolling motion.</a:t>
            </a:r>
          </a:p>
          <a:p>
            <a:endParaRPr lang="en-IN" sz="2000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06803" y="188640"/>
            <a:ext cx="32576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solidFill>
                  <a:srgbClr val="0070C0"/>
                </a:solidFill>
              </a:rPr>
              <a:t>EXPERIMENTAL PROCEDURE</a:t>
            </a:r>
          </a:p>
        </p:txBody>
      </p:sp>
    </p:spTree>
    <p:extLst>
      <p:ext uri="{BB962C8B-B14F-4D97-AF65-F5344CB8AC3E}">
        <p14:creationId xmlns:p14="http://schemas.microsoft.com/office/powerpoint/2010/main" val="468245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4725144"/>
            <a:ext cx="8219256" cy="1455440"/>
          </a:xfrm>
        </p:spPr>
        <p:txBody>
          <a:bodyPr>
            <a:normAutofit/>
          </a:bodyPr>
          <a:lstStyle/>
          <a:p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Executes Engine vibrations</a:t>
            </a:r>
          </a:p>
          <a:p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In Field study peak amplitudes will be at lower </a:t>
            </a:r>
            <a:r>
              <a:rPr lang="en-IN" sz="2400" dirty="0" err="1" smtClean="0">
                <a:latin typeface="Times New Roman" pitchFamily="18" charset="0"/>
                <a:cs typeface="Times New Roman" pitchFamily="18" charset="0"/>
              </a:rPr>
              <a:t>fequencies</a:t>
            </a:r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 due to pitching and rolling motions combined</a:t>
            </a:r>
            <a:endParaRPr lang="en-IN" sz="24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476672"/>
            <a:ext cx="6912768" cy="3960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706802" y="84313"/>
            <a:ext cx="32576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solidFill>
                  <a:srgbClr val="0070C0"/>
                </a:solidFill>
              </a:rPr>
              <a:t>EXPERIMENTAL PROCEDURE</a:t>
            </a:r>
          </a:p>
        </p:txBody>
      </p:sp>
    </p:spTree>
    <p:extLst>
      <p:ext uri="{BB962C8B-B14F-4D97-AF65-F5344CB8AC3E}">
        <p14:creationId xmlns:p14="http://schemas.microsoft.com/office/powerpoint/2010/main" val="4274131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95536" y="332656"/>
            <a:ext cx="8229600" cy="5544616"/>
          </a:xfrm>
        </p:spPr>
        <p:txBody>
          <a:bodyPr>
            <a:normAutofit fontScale="70000" lnSpcReduction="20000"/>
          </a:bodyPr>
          <a:lstStyle/>
          <a:p>
            <a:pPr lvl="0">
              <a:buNone/>
            </a:pPr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marL="109728" lvl="0" indent="0">
              <a:buNone/>
            </a:pPr>
            <a:r>
              <a:rPr lang="en-US" sz="3400" dirty="0">
                <a:latin typeface="Times New Roman" pitchFamily="18" charset="0"/>
                <a:cs typeface="Times New Roman" pitchFamily="18" charset="0"/>
              </a:rPr>
              <a:t>There are usually two kinds of vibration transmitted to operator. </a:t>
            </a:r>
            <a:r>
              <a:rPr lang="en-IN" sz="3400" dirty="0"/>
              <a:t/>
            </a:r>
            <a:br>
              <a:rPr lang="en-IN" sz="3400" dirty="0"/>
            </a:br>
            <a:endParaRPr lang="en-US" sz="3400" dirty="0" smtClean="0">
              <a:latin typeface="Times New Roman" pitchFamily="18" charset="0"/>
              <a:cs typeface="Times New Roman" pitchFamily="18" charset="0"/>
            </a:endParaRPr>
          </a:p>
          <a:p>
            <a:pPr lvl="0"/>
            <a:r>
              <a:rPr lang="en-US" sz="3400" dirty="0" smtClean="0">
                <a:latin typeface="Times New Roman" pitchFamily="18" charset="0"/>
                <a:cs typeface="Times New Roman" pitchFamily="18" charset="0"/>
              </a:rPr>
              <a:t>1 - Whole body vibration  2 - Hand arm vibration. </a:t>
            </a:r>
            <a:endParaRPr lang="en-IN" sz="34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3400" dirty="0" smtClean="0">
                <a:latin typeface="Times New Roman" pitchFamily="18" charset="0"/>
                <a:cs typeface="Times New Roman" pitchFamily="18" charset="0"/>
              </a:rPr>
              <a:t>Whole body vibration</a:t>
            </a:r>
          </a:p>
          <a:p>
            <a:pPr marL="109728" indent="0">
              <a:buNone/>
            </a:pPr>
            <a:r>
              <a:rPr lang="en-US" sz="3400" dirty="0" smtClean="0">
                <a:latin typeface="Times New Roman" pitchFamily="18" charset="0"/>
                <a:cs typeface="Times New Roman" pitchFamily="18" charset="0"/>
              </a:rPr>
              <a:t>    Range 1-60 Hz</a:t>
            </a:r>
          </a:p>
          <a:p>
            <a:endParaRPr lang="en-US" sz="34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3400" dirty="0">
                <a:latin typeface="Times New Roman" pitchFamily="18" charset="0"/>
                <a:cs typeface="Times New Roman" pitchFamily="18" charset="0"/>
              </a:rPr>
              <a:t>Transmitted when  human body in a seated posture above a vibrating body.</a:t>
            </a:r>
          </a:p>
          <a:p>
            <a:endParaRPr lang="en-US" sz="34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3400" dirty="0">
                <a:latin typeface="Times New Roman" pitchFamily="18" charset="0"/>
                <a:cs typeface="Times New Roman" pitchFamily="18" charset="0"/>
              </a:rPr>
              <a:t>This kind of vibration is commonly experienced by the tractor operators since they are sitting on tractor for a prolonged time, usually duration of 2-3 hrs. </a:t>
            </a:r>
          </a:p>
          <a:p>
            <a:endParaRPr lang="en-US" sz="34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3400" dirty="0">
                <a:latin typeface="Times New Roman" pitchFamily="18" charset="0"/>
                <a:cs typeface="Times New Roman" pitchFamily="18" charset="0"/>
              </a:rPr>
              <a:t>Exposure to such vibration for a long term will cause reproductive issue , loss of eye sight etc. Along with these issues back pain is also experienced by tractor operators. </a:t>
            </a:r>
          </a:p>
          <a:p>
            <a:endParaRPr lang="en-US" sz="2900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39552" y="116632"/>
            <a:ext cx="19463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 smtClean="0">
                <a:solidFill>
                  <a:srgbClr val="0070C0"/>
                </a:solidFill>
              </a:rPr>
              <a:t>INTRODUCTION</a:t>
            </a:r>
            <a:endParaRPr lang="en-IN" dirty="0">
              <a:solidFill>
                <a:srgbClr val="0070C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From the above chart it can be seen that peak amplitude of vibrations for each mass varied between 1.3 m/s2 to 1.6 m/s2</a:t>
            </a:r>
          </a:p>
          <a:p>
            <a:endParaRPr lang="en-IN" sz="2400" dirty="0" smtClean="0">
              <a:latin typeface="Times New Roman" pitchFamily="18" charset="0"/>
              <a:cs typeface="Times New Roman" pitchFamily="18" charset="0"/>
            </a:endParaRPr>
          </a:p>
          <a:p>
            <a:pPr fontAlgn="t"/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From field study its observed that amplitude of vibration changes from 0.369 to 3.260 m/s2 </a:t>
            </a:r>
          </a:p>
          <a:p>
            <a:pPr fontAlgn="t"/>
            <a:endParaRPr lang="en-IN" sz="2400" dirty="0" smtClean="0">
              <a:latin typeface="Times New Roman" pitchFamily="18" charset="0"/>
              <a:cs typeface="Times New Roman" pitchFamily="18" charset="0"/>
            </a:endParaRPr>
          </a:p>
          <a:p>
            <a:pPr fontAlgn="t"/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But most of the time it vary between 1.3- 2.3 m/s2</a:t>
            </a:r>
          </a:p>
          <a:p>
            <a:pPr fontAlgn="t"/>
            <a:endParaRPr lang="en-IN" sz="2400" dirty="0" smtClean="0">
              <a:latin typeface="Times New Roman" pitchFamily="18" charset="0"/>
              <a:cs typeface="Times New Roman" pitchFamily="18" charset="0"/>
            </a:endParaRPr>
          </a:p>
          <a:p>
            <a:pPr fontAlgn="t"/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This shows that experimental set up is sufficient to carry out further  analysis</a:t>
            </a:r>
          </a:p>
          <a:p>
            <a:pPr>
              <a:buNone/>
            </a:pPr>
            <a:endParaRPr lang="en-IN" dirty="0" smtClean="0"/>
          </a:p>
        </p:txBody>
      </p:sp>
      <p:sp>
        <p:nvSpPr>
          <p:cNvPr id="4" name="Rectangle 3"/>
          <p:cNvSpPr/>
          <p:nvPr/>
        </p:nvSpPr>
        <p:spPr>
          <a:xfrm>
            <a:off x="706803" y="188640"/>
            <a:ext cx="32576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solidFill>
                  <a:srgbClr val="0070C0"/>
                </a:solidFill>
              </a:rPr>
              <a:t>EXPERIMENTAL PROCEDURE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The spring constant or spring stiffness value is found by</a:t>
            </a:r>
          </a:p>
          <a:p>
            <a:pPr marL="109728" indent="0">
              <a:buNone/>
            </a:pPr>
            <a:r>
              <a:rPr lang="en-I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   Load – Deflection test</a:t>
            </a:r>
            <a:endParaRPr lang="en-IN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476672"/>
            <a:ext cx="8229600" cy="1143000"/>
          </a:xfrm>
        </p:spPr>
        <p:txBody>
          <a:bodyPr>
            <a:normAutofit/>
          </a:bodyPr>
          <a:lstStyle/>
          <a:p>
            <a:r>
              <a:rPr lang="en-IN" sz="3200" dirty="0" smtClean="0">
                <a:solidFill>
                  <a:srgbClr val="00B0F0"/>
                </a:solidFill>
                <a:latin typeface="Times New Roman" pitchFamily="18" charset="0"/>
                <a:cs typeface="Times New Roman" pitchFamily="18" charset="0"/>
              </a:rPr>
              <a:t>Determining Spring Stiffness</a:t>
            </a:r>
            <a:endParaRPr lang="en-IN" sz="3200" dirty="0">
              <a:solidFill>
                <a:srgbClr val="00B0F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2276872"/>
            <a:ext cx="7048273" cy="35160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706803" y="188640"/>
            <a:ext cx="32576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solidFill>
                  <a:srgbClr val="0070C0"/>
                </a:solidFill>
              </a:rPr>
              <a:t>EXPERIMENTAL PROCEDURE</a:t>
            </a:r>
          </a:p>
        </p:txBody>
      </p:sp>
    </p:spTree>
    <p:extLst>
      <p:ext uri="{BB962C8B-B14F-4D97-AF65-F5344CB8AC3E}">
        <p14:creationId xmlns:p14="http://schemas.microsoft.com/office/powerpoint/2010/main" val="3406150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271864"/>
          </a:xfrm>
        </p:spPr>
        <p:txBody>
          <a:bodyPr>
            <a:normAutofit/>
          </a:bodyPr>
          <a:lstStyle/>
          <a:p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The results are tabulated as follows:</a:t>
            </a:r>
          </a:p>
          <a:p>
            <a:pPr marL="0" indent="0">
              <a:buNone/>
            </a:pPr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  Graphical Method</a:t>
            </a:r>
            <a:endParaRPr lang="en-IN" sz="2800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5023043"/>
              </p:ext>
            </p:extLst>
          </p:nvPr>
        </p:nvGraphicFramePr>
        <p:xfrm>
          <a:off x="2051720" y="1916832"/>
          <a:ext cx="6429421" cy="4206240"/>
        </p:xfrm>
        <a:graphic>
          <a:graphicData uri="http://schemas.openxmlformats.org/drawingml/2006/table">
            <a:tbl>
              <a:tblPr firstRow="1" firstCol="1" bandRow="1"/>
              <a:tblGrid>
                <a:gridCol w="1606834"/>
                <a:gridCol w="1607529"/>
                <a:gridCol w="1607529"/>
                <a:gridCol w="1607529"/>
              </a:tblGrid>
              <a:tr h="335373">
                <a:tc row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000" dirty="0">
                          <a:effectLst/>
                          <a:latin typeface="Calibri"/>
                          <a:ea typeface="Calibri"/>
                          <a:cs typeface="Kartika"/>
                        </a:rPr>
                        <a:t>Applied Force ( </a:t>
                      </a:r>
                      <a:r>
                        <a:rPr lang="en-IN" sz="2000" dirty="0" err="1" smtClean="0">
                          <a:effectLst/>
                          <a:latin typeface="Calibri"/>
                          <a:ea typeface="Calibri"/>
                          <a:cs typeface="Kartika"/>
                        </a:rPr>
                        <a:t>kgf</a:t>
                      </a:r>
                      <a:r>
                        <a:rPr lang="en-IN" sz="2000" dirty="0" smtClean="0">
                          <a:effectLst/>
                          <a:latin typeface="Calibri"/>
                          <a:ea typeface="Calibri"/>
                          <a:cs typeface="Kartika"/>
                        </a:rPr>
                        <a:t>)</a:t>
                      </a:r>
                      <a:endParaRPr lang="en-IN" sz="2000" dirty="0">
                        <a:effectLst/>
                        <a:latin typeface="Calibri"/>
                        <a:ea typeface="Calibri"/>
                        <a:cs typeface="Kartik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000" dirty="0">
                          <a:effectLst/>
                          <a:latin typeface="Calibri"/>
                          <a:ea typeface="Calibri"/>
                          <a:cs typeface="Kartika"/>
                        </a:rPr>
                        <a:t>Deflection (mm)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000" dirty="0">
                          <a:effectLst/>
                          <a:latin typeface="Calibri"/>
                          <a:ea typeface="Calibri"/>
                          <a:cs typeface="Kartika"/>
                        </a:rPr>
                        <a:t>Mean (mm)</a:t>
                      </a: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000" dirty="0">
                          <a:effectLst/>
                          <a:latin typeface="Calibri"/>
                          <a:ea typeface="Calibri"/>
                          <a:cs typeface="Kartika"/>
                        </a:rPr>
                        <a:t>X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5373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000">
                          <a:effectLst/>
                          <a:latin typeface="Calibri"/>
                          <a:ea typeface="Calibri"/>
                          <a:cs typeface="Kartika"/>
                        </a:rPr>
                        <a:t>Loading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000">
                          <a:effectLst/>
                          <a:latin typeface="Calibri"/>
                          <a:ea typeface="Calibri"/>
                          <a:cs typeface="Kartika"/>
                        </a:rPr>
                        <a:t>Unloading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</a:tr>
              <a:tr h="335373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000">
                          <a:effectLst/>
                          <a:latin typeface="Calibri"/>
                          <a:ea typeface="Calibri"/>
                          <a:cs typeface="Kartika"/>
                        </a:rPr>
                        <a:t>4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000" dirty="0">
                          <a:effectLst/>
                          <a:latin typeface="Calibri"/>
                          <a:ea typeface="Calibri"/>
                          <a:cs typeface="Kartika"/>
                        </a:rPr>
                        <a:t>1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000">
                          <a:effectLst/>
                          <a:latin typeface="Calibri"/>
                          <a:ea typeface="Calibri"/>
                          <a:cs typeface="Kartika"/>
                        </a:rPr>
                        <a:t>1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000" dirty="0" smtClean="0">
                          <a:effectLst/>
                          <a:latin typeface="Calibri"/>
                          <a:ea typeface="Calibri"/>
                          <a:cs typeface="Kartika"/>
                        </a:rPr>
                        <a:t>1.0</a:t>
                      </a:r>
                      <a:endParaRPr lang="en-IN" sz="2000" dirty="0">
                        <a:effectLst/>
                        <a:latin typeface="Calibri"/>
                        <a:ea typeface="Calibri"/>
                        <a:cs typeface="Kartika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5373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000">
                          <a:effectLst/>
                          <a:latin typeface="Calibri"/>
                          <a:ea typeface="Calibri"/>
                          <a:cs typeface="Kartika"/>
                        </a:rPr>
                        <a:t>8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000">
                          <a:effectLst/>
                          <a:latin typeface="Calibri"/>
                          <a:ea typeface="Calibri"/>
                          <a:cs typeface="Kartika"/>
                        </a:rPr>
                        <a:t>3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000" dirty="0">
                          <a:effectLst/>
                          <a:latin typeface="Calibri"/>
                          <a:ea typeface="Calibri"/>
                          <a:cs typeface="Kartika"/>
                        </a:rPr>
                        <a:t>2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000" dirty="0">
                          <a:effectLst/>
                          <a:latin typeface="Calibri"/>
                          <a:ea typeface="Calibri"/>
                          <a:cs typeface="Kartika"/>
                        </a:rPr>
                        <a:t>2.5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5373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000" dirty="0">
                          <a:effectLst/>
                          <a:latin typeface="Calibri"/>
                          <a:ea typeface="Calibri"/>
                          <a:cs typeface="Kartika"/>
                        </a:rPr>
                        <a:t>12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000" dirty="0">
                          <a:effectLst/>
                          <a:latin typeface="Calibri"/>
                          <a:ea typeface="Calibri"/>
                          <a:cs typeface="Kartika"/>
                        </a:rPr>
                        <a:t>7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000" dirty="0">
                          <a:effectLst/>
                          <a:latin typeface="Calibri"/>
                          <a:ea typeface="Calibri"/>
                          <a:cs typeface="Kartika"/>
                        </a:rPr>
                        <a:t>9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000" dirty="0" smtClean="0">
                          <a:effectLst/>
                          <a:latin typeface="Calibri"/>
                          <a:ea typeface="Calibri"/>
                          <a:cs typeface="Kartika"/>
                        </a:rPr>
                        <a:t>8.0</a:t>
                      </a:r>
                      <a:endParaRPr lang="en-IN" sz="2000" dirty="0">
                        <a:effectLst/>
                        <a:latin typeface="Calibri"/>
                        <a:ea typeface="Calibri"/>
                        <a:cs typeface="Kartika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5373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000">
                          <a:effectLst/>
                          <a:latin typeface="Calibri"/>
                          <a:ea typeface="Calibri"/>
                          <a:cs typeface="Kartika"/>
                        </a:rPr>
                        <a:t>16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000">
                          <a:effectLst/>
                          <a:latin typeface="Calibri"/>
                          <a:ea typeface="Calibri"/>
                          <a:cs typeface="Kartika"/>
                        </a:rPr>
                        <a:t>17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000">
                          <a:effectLst/>
                          <a:latin typeface="Calibri"/>
                          <a:ea typeface="Calibri"/>
                          <a:cs typeface="Kartika"/>
                        </a:rPr>
                        <a:t>15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000" dirty="0" smtClean="0">
                          <a:effectLst/>
                          <a:latin typeface="Calibri"/>
                          <a:ea typeface="Calibri"/>
                          <a:cs typeface="Kartika"/>
                        </a:rPr>
                        <a:t>16.0</a:t>
                      </a:r>
                      <a:endParaRPr lang="en-IN" sz="2000" dirty="0">
                        <a:effectLst/>
                        <a:latin typeface="Calibri"/>
                        <a:ea typeface="Calibri"/>
                        <a:cs typeface="Kartika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5373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000">
                          <a:effectLst/>
                          <a:latin typeface="Calibri"/>
                          <a:ea typeface="Calibri"/>
                          <a:cs typeface="Kartika"/>
                        </a:rPr>
                        <a:t>20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000">
                          <a:effectLst/>
                          <a:latin typeface="Calibri"/>
                          <a:ea typeface="Calibri"/>
                          <a:cs typeface="Kartika"/>
                        </a:rPr>
                        <a:t>24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000" dirty="0">
                          <a:effectLst/>
                          <a:latin typeface="Calibri"/>
                          <a:ea typeface="Calibri"/>
                          <a:cs typeface="Kartika"/>
                        </a:rPr>
                        <a:t>23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000">
                          <a:effectLst/>
                          <a:latin typeface="Calibri"/>
                          <a:ea typeface="Calibri"/>
                          <a:cs typeface="Kartika"/>
                        </a:rPr>
                        <a:t>23.5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5373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000">
                          <a:effectLst/>
                          <a:latin typeface="Calibri"/>
                          <a:ea typeface="Calibri"/>
                          <a:cs typeface="Kartika"/>
                        </a:rPr>
                        <a:t>24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000">
                          <a:effectLst/>
                          <a:latin typeface="Calibri"/>
                          <a:ea typeface="Calibri"/>
                          <a:cs typeface="Kartika"/>
                        </a:rPr>
                        <a:t>32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000">
                          <a:effectLst/>
                          <a:latin typeface="Calibri"/>
                          <a:ea typeface="Calibri"/>
                          <a:cs typeface="Kartika"/>
                        </a:rPr>
                        <a:t>31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000" dirty="0">
                          <a:effectLst/>
                          <a:latin typeface="Calibri"/>
                          <a:ea typeface="Calibri"/>
                          <a:cs typeface="Kartika"/>
                        </a:rPr>
                        <a:t>31.5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5373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000">
                          <a:effectLst/>
                          <a:latin typeface="Calibri"/>
                          <a:ea typeface="Calibri"/>
                          <a:cs typeface="Kartika"/>
                        </a:rPr>
                        <a:t>28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000">
                          <a:effectLst/>
                          <a:latin typeface="Calibri"/>
                          <a:ea typeface="Calibri"/>
                          <a:cs typeface="Kartika"/>
                        </a:rPr>
                        <a:t>39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000">
                          <a:effectLst/>
                          <a:latin typeface="Calibri"/>
                          <a:ea typeface="Calibri"/>
                          <a:cs typeface="Kartika"/>
                        </a:rPr>
                        <a:t>37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000" dirty="0" smtClean="0">
                          <a:effectLst/>
                          <a:latin typeface="Calibri"/>
                          <a:ea typeface="Calibri"/>
                          <a:cs typeface="Kartika"/>
                        </a:rPr>
                        <a:t>38.0</a:t>
                      </a:r>
                      <a:endParaRPr lang="en-IN" sz="2000" dirty="0">
                        <a:effectLst/>
                        <a:latin typeface="Calibri"/>
                        <a:ea typeface="Calibri"/>
                        <a:cs typeface="Kartika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5373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000">
                          <a:effectLst/>
                          <a:latin typeface="Calibri"/>
                          <a:ea typeface="Calibri"/>
                          <a:cs typeface="Kartika"/>
                        </a:rPr>
                        <a:t>32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000">
                          <a:effectLst/>
                          <a:latin typeface="Calibri"/>
                          <a:ea typeface="Calibri"/>
                          <a:cs typeface="Kartika"/>
                        </a:rPr>
                        <a:t>45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000">
                          <a:effectLst/>
                          <a:latin typeface="Calibri"/>
                          <a:ea typeface="Calibri"/>
                          <a:cs typeface="Kartika"/>
                        </a:rPr>
                        <a:t>45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000" dirty="0" smtClean="0">
                          <a:effectLst/>
                          <a:latin typeface="Calibri"/>
                          <a:ea typeface="Calibri"/>
                          <a:cs typeface="Kartika"/>
                        </a:rPr>
                        <a:t>45.0</a:t>
                      </a:r>
                      <a:endParaRPr lang="en-IN" sz="2000" dirty="0">
                        <a:effectLst/>
                        <a:latin typeface="Calibri"/>
                        <a:ea typeface="Calibri"/>
                        <a:cs typeface="Kartika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5373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000">
                          <a:effectLst/>
                          <a:latin typeface="Calibri"/>
                          <a:ea typeface="Calibri"/>
                          <a:cs typeface="Kartika"/>
                        </a:rPr>
                        <a:t>36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000">
                          <a:effectLst/>
                          <a:latin typeface="Calibri"/>
                          <a:ea typeface="Calibri"/>
                          <a:cs typeface="Kartika"/>
                        </a:rPr>
                        <a:t>53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000">
                          <a:effectLst/>
                          <a:latin typeface="Calibri"/>
                          <a:ea typeface="Calibri"/>
                          <a:cs typeface="Kartika"/>
                        </a:rPr>
                        <a:t>52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000" dirty="0">
                          <a:effectLst/>
                          <a:latin typeface="Calibri"/>
                          <a:ea typeface="Calibri"/>
                          <a:cs typeface="Kartika"/>
                        </a:rPr>
                        <a:t>52.5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5373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000">
                          <a:effectLst/>
                          <a:latin typeface="Calibri"/>
                          <a:ea typeface="Calibri"/>
                          <a:cs typeface="Kartika"/>
                        </a:rPr>
                        <a:t>40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000">
                          <a:effectLst/>
                          <a:latin typeface="Calibri"/>
                          <a:ea typeface="Calibri"/>
                          <a:cs typeface="Kartika"/>
                        </a:rPr>
                        <a:t>60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000">
                          <a:effectLst/>
                          <a:latin typeface="Calibri"/>
                          <a:ea typeface="Calibri"/>
                          <a:cs typeface="Kartika"/>
                        </a:rPr>
                        <a:t>60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2000" dirty="0" smtClean="0">
                          <a:effectLst/>
                          <a:latin typeface="Calibri"/>
                          <a:ea typeface="Calibri"/>
                          <a:cs typeface="Kartika"/>
                        </a:rPr>
                        <a:t>60.0</a:t>
                      </a:r>
                      <a:endParaRPr lang="en-IN" sz="2000" dirty="0">
                        <a:effectLst/>
                        <a:latin typeface="Calibri"/>
                        <a:ea typeface="Calibri"/>
                        <a:cs typeface="Kartika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" name="Rectangle 3"/>
          <p:cNvSpPr/>
          <p:nvPr/>
        </p:nvSpPr>
        <p:spPr>
          <a:xfrm>
            <a:off x="706803" y="188640"/>
            <a:ext cx="32576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solidFill>
                  <a:srgbClr val="0070C0"/>
                </a:solidFill>
              </a:rPr>
              <a:t>EXPERIMENTAL PROCEDURE</a:t>
            </a:r>
          </a:p>
        </p:txBody>
      </p:sp>
    </p:spTree>
    <p:extLst>
      <p:ext uri="{BB962C8B-B14F-4D97-AF65-F5344CB8AC3E}">
        <p14:creationId xmlns:p14="http://schemas.microsoft.com/office/powerpoint/2010/main" val="1257276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725144"/>
            <a:ext cx="8229600" cy="1599456"/>
          </a:xfrm>
        </p:spPr>
        <p:txBody>
          <a:bodyPr>
            <a:normAutofit/>
          </a:bodyPr>
          <a:lstStyle/>
          <a:p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Slope of the above graph is the spring constant</a:t>
            </a:r>
          </a:p>
          <a:p>
            <a:pPr marL="109728" indent="0">
              <a:buNone/>
            </a:pPr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    = </a:t>
            </a:r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5400 </a:t>
            </a:r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N/m</a:t>
            </a:r>
            <a:endParaRPr lang="en-IN" sz="24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908720"/>
            <a:ext cx="6048672" cy="3649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706803" y="188640"/>
            <a:ext cx="32576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solidFill>
                  <a:srgbClr val="0070C0"/>
                </a:solidFill>
              </a:rPr>
              <a:t>EXPERIMENTAL PROCEDURE</a:t>
            </a:r>
          </a:p>
        </p:txBody>
      </p:sp>
    </p:spTree>
    <p:extLst>
      <p:ext uri="{BB962C8B-B14F-4D97-AF65-F5344CB8AC3E}">
        <p14:creationId xmlns:p14="http://schemas.microsoft.com/office/powerpoint/2010/main" val="232335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548680"/>
            <a:ext cx="8229600" cy="648072"/>
          </a:xfrm>
        </p:spPr>
        <p:txBody>
          <a:bodyPr/>
          <a:lstStyle/>
          <a:p>
            <a:r>
              <a:rPr lang="en-IN" dirty="0" smtClean="0"/>
              <a:t>Regression Line Method</a:t>
            </a:r>
            <a:endParaRPr lang="en-IN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9409290"/>
              </p:ext>
            </p:extLst>
          </p:nvPr>
        </p:nvGraphicFramePr>
        <p:xfrm>
          <a:off x="971600" y="1052736"/>
          <a:ext cx="6768752" cy="3984451"/>
        </p:xfrm>
        <a:graphic>
          <a:graphicData uri="http://schemas.openxmlformats.org/drawingml/2006/table">
            <a:tbl>
              <a:tblPr firstRow="1" firstCol="1" bandRow="1"/>
              <a:tblGrid>
                <a:gridCol w="1127881"/>
                <a:gridCol w="1127881"/>
                <a:gridCol w="1127881"/>
                <a:gridCol w="1127881"/>
                <a:gridCol w="1128614"/>
                <a:gridCol w="1128614"/>
              </a:tblGrid>
              <a:tr h="340357">
                <a:tc rowSpan="2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Applied Force ( </a:t>
                      </a:r>
                      <a:r>
                        <a:rPr lang="en-IN" sz="1600" dirty="0" err="1" smtClean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kgf</a:t>
                      </a:r>
                      <a:r>
                        <a:rPr lang="en-IN" sz="1600" dirty="0" smtClean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)</a:t>
                      </a:r>
                      <a:endParaRPr lang="en-IN" sz="16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Y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Deflection (mm)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Mean</a:t>
                      </a: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X (mm)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X</a:t>
                      </a:r>
                      <a:r>
                        <a:rPr lang="en-IN" sz="1600" baseline="3000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2</a:t>
                      </a:r>
                      <a:endParaRPr lang="en-IN" sz="16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XY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39934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Loading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Unloading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</a:tr>
              <a:tr h="27081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4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 dirty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1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1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1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1</a:t>
                      </a:r>
                      <a:endParaRPr lang="en-IN" sz="16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4</a:t>
                      </a:r>
                      <a:endParaRPr lang="en-IN" sz="16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081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8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3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2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2.5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6.25</a:t>
                      </a:r>
                      <a:endParaRPr lang="en-IN" sz="16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20</a:t>
                      </a:r>
                      <a:endParaRPr lang="en-IN" sz="16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081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12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7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9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8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64</a:t>
                      </a:r>
                      <a:endParaRPr lang="en-IN" sz="16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96</a:t>
                      </a:r>
                      <a:endParaRPr lang="en-IN" sz="16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081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16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17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15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16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256</a:t>
                      </a:r>
                      <a:endParaRPr lang="en-IN" sz="16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256</a:t>
                      </a:r>
                      <a:endParaRPr lang="en-IN" sz="16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081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20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24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23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23.5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552.25</a:t>
                      </a:r>
                      <a:endParaRPr lang="en-IN" sz="16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470</a:t>
                      </a:r>
                      <a:endParaRPr lang="en-IN" sz="16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081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24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32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31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31.5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992.25</a:t>
                      </a:r>
                      <a:endParaRPr lang="en-IN" sz="16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756</a:t>
                      </a:r>
                      <a:endParaRPr lang="en-IN" sz="16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081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28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39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37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38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1444</a:t>
                      </a:r>
                      <a:endParaRPr lang="en-IN" sz="16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1064</a:t>
                      </a:r>
                      <a:endParaRPr lang="en-IN" sz="16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081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32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45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45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45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2025</a:t>
                      </a:r>
                      <a:endParaRPr lang="en-IN" sz="16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1440</a:t>
                      </a:r>
                      <a:endParaRPr lang="en-IN" sz="16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081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36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53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52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52.5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2756.25</a:t>
                      </a:r>
                      <a:endParaRPr lang="en-IN" sz="16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1890</a:t>
                      </a:r>
                      <a:endParaRPr lang="en-IN" sz="16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081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40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60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60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60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3600</a:t>
                      </a:r>
                      <a:endParaRPr lang="en-IN" sz="16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600" dirty="0"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2400</a:t>
                      </a:r>
                      <a:endParaRPr lang="en-IN" sz="16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467544" y="5013176"/>
                <a:ext cx="4320480" cy="12729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b="0" i="1" smtClean="0">
                          <a:latin typeface="Cambria Math"/>
                        </a:rPr>
                        <m:t>𝑌</m:t>
                      </m:r>
                      <m:r>
                        <a:rPr lang="en-IN" b="0" i="1" smtClean="0">
                          <a:latin typeface="Cambria Math"/>
                        </a:rPr>
                        <m:t>=</m:t>
                      </m:r>
                      <m:r>
                        <a:rPr lang="en-IN" b="0" i="1" smtClean="0">
                          <a:latin typeface="Cambria Math"/>
                        </a:rPr>
                        <m:t>𝑎</m:t>
                      </m:r>
                      <m:r>
                        <a:rPr lang="en-IN" b="0" i="1" smtClean="0">
                          <a:latin typeface="Cambria Math"/>
                        </a:rPr>
                        <m:t>+</m:t>
                      </m:r>
                      <m:r>
                        <a:rPr lang="en-IN" b="0" i="1" smtClean="0">
                          <a:latin typeface="Cambria Math"/>
                        </a:rPr>
                        <m:t>𝑏𝑋</m:t>
                      </m:r>
                    </m:oMath>
                  </m:oMathPara>
                </a14:m>
                <a:endParaRPr lang="en-IN" b="0" dirty="0" smtClean="0"/>
              </a:p>
              <a:p>
                <a:endParaRPr lang="en-IN" b="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b="0" i="1" smtClean="0">
                          <a:latin typeface="Cambria Math"/>
                        </a:rPr>
                        <m:t>𝑏</m:t>
                      </m:r>
                      <m:r>
                        <a:rPr lang="en-IN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IN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IN" b="0" i="1" smtClean="0">
                              <a:latin typeface="Cambria Math"/>
                            </a:rPr>
                            <m:t>𝑁</m:t>
                          </m:r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IN" b="0" i="1" smtClean="0">
                                  <a:latin typeface="Cambria Math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IN" b="0" i="1" smtClean="0">
                                  <a:latin typeface="Cambria Math"/>
                                </a:rPr>
                                <m:t>𝑋𝑌</m:t>
                              </m:r>
                            </m:e>
                          </m:nary>
                          <m:r>
                            <a:rPr lang="en-IN" b="0" i="1" smtClean="0">
                              <a:latin typeface="Cambria Math"/>
                            </a:rPr>
                            <m:t>−(</m:t>
                          </m:r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IN" b="0" i="1" smtClean="0">
                                  <a:latin typeface="Cambria Math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IN" b="0" i="1" smtClean="0">
                                  <a:latin typeface="Cambria Math"/>
                                </a:rPr>
                                <m:t>𝑋</m:t>
                              </m:r>
                              <m:r>
                                <a:rPr lang="en-IN" b="0" i="1" smtClean="0">
                                  <a:latin typeface="Cambria Math"/>
                                </a:rPr>
                                <m:t>)(</m:t>
                              </m:r>
                              <m:nary>
                                <m:naryPr>
                                  <m:chr m:val="∑"/>
                                  <m:subHide m:val="on"/>
                                  <m:supHide m:val="on"/>
                                  <m:ctrlPr>
                                    <a:rPr lang="en-IN" b="0" i="1" smtClean="0">
                                      <a:latin typeface="Cambria Math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r>
                                    <a:rPr lang="en-IN" b="0" i="1" smtClean="0">
                                      <a:latin typeface="Cambria Math"/>
                                    </a:rPr>
                                    <m:t>𝑌</m:t>
                                  </m:r>
                                  <m:r>
                                    <a:rPr lang="en-IN" b="0" i="1" smtClean="0">
                                      <a:latin typeface="Cambria Math"/>
                                    </a:rPr>
                                    <m:t>)</m:t>
                                  </m:r>
                                </m:e>
                              </m:nary>
                            </m:e>
                          </m:nary>
                        </m:num>
                        <m:den>
                          <m:r>
                            <a:rPr lang="en-IN" b="0" i="1" smtClean="0">
                              <a:latin typeface="Cambria Math"/>
                            </a:rPr>
                            <m:t>𝑁</m:t>
                          </m:r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IN" b="0" i="1" smtClean="0">
                                  <a:latin typeface="Cambria Math"/>
                                </a:rPr>
                              </m:ctrlPr>
                            </m:naryPr>
                            <m:sub/>
                            <m:sup/>
                            <m:e>
                              <m:sSup>
                                <m:sSupPr>
                                  <m:ctrlPr>
                                    <a:rPr lang="en-IN" b="0" i="1" smtClean="0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IN" b="0" i="1" smtClean="0">
                                      <a:latin typeface="Cambria Math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en-IN" b="0" i="1" smtClean="0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  <m:r>
                            <a:rPr lang="en-IN" b="0" i="1" smtClean="0">
                              <a:latin typeface="Cambria Math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IN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IN" b="0" i="1" smtClean="0">
                                  <a:latin typeface="Cambria Math"/>
                                </a:rPr>
                                <m:t>(</m:t>
                              </m:r>
                              <m:nary>
                                <m:naryPr>
                                  <m:chr m:val="∑"/>
                                  <m:subHide m:val="on"/>
                                  <m:supHide m:val="on"/>
                                  <m:ctrlPr>
                                    <a:rPr lang="en-IN" b="0" i="1" smtClean="0">
                                      <a:latin typeface="Cambria Math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r>
                                    <a:rPr lang="en-IN" b="0" i="1" smtClean="0">
                                      <a:latin typeface="Cambria Math"/>
                                    </a:rPr>
                                    <m:t>𝑋</m:t>
                                  </m:r>
                                  <m:r>
                                    <a:rPr lang="en-IN" b="0" i="1" smtClean="0">
                                      <a:latin typeface="Cambria Math"/>
                                    </a:rPr>
                                    <m:t>)</m:t>
                                  </m:r>
                                </m:e>
                              </m:nary>
                            </m:e>
                            <m:sup>
                              <m:r>
                                <a:rPr lang="en-IN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44" y="5013176"/>
                <a:ext cx="4320480" cy="1272913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5076056" y="5212017"/>
            <a:ext cx="352839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b – slope (Stiffness)</a:t>
            </a:r>
          </a:p>
          <a:p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N – No. of observations</a:t>
            </a:r>
          </a:p>
          <a:p>
            <a:endParaRPr lang="en-IN" sz="20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Stiffness = 5500 N/m</a:t>
            </a:r>
            <a:endParaRPr lang="en-IN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06803" y="188640"/>
            <a:ext cx="32576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solidFill>
                  <a:srgbClr val="0070C0"/>
                </a:solidFill>
              </a:rPr>
              <a:t>EXPERIMENTAL PROCEDURE</a:t>
            </a:r>
          </a:p>
        </p:txBody>
      </p:sp>
    </p:spTree>
    <p:extLst>
      <p:ext uri="{BB962C8B-B14F-4D97-AF65-F5344CB8AC3E}">
        <p14:creationId xmlns:p14="http://schemas.microsoft.com/office/powerpoint/2010/main" val="1051580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820162"/>
            <a:ext cx="8229600" cy="1944216"/>
          </a:xfrm>
        </p:spPr>
        <p:txBody>
          <a:bodyPr>
            <a:normAutofit/>
          </a:bodyPr>
          <a:lstStyle/>
          <a:p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The currently used spring has stiffness value 5500 N/m</a:t>
            </a:r>
          </a:p>
          <a:p>
            <a:endParaRPr lang="en-IN" sz="24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With this information in trail, new set of springs are manufactured</a:t>
            </a:r>
            <a:endParaRPr lang="en-IN" sz="24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3068960"/>
            <a:ext cx="8520938" cy="35283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827584" y="2533546"/>
            <a:ext cx="36338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DESIGN SPECIFICATION</a:t>
            </a:r>
            <a:endParaRPr lang="en-IN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06803" y="188640"/>
            <a:ext cx="32576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solidFill>
                  <a:srgbClr val="0070C0"/>
                </a:solidFill>
              </a:rPr>
              <a:t>EXPERIMENTAL PROCEDURE</a:t>
            </a:r>
          </a:p>
        </p:txBody>
      </p:sp>
    </p:spTree>
    <p:extLst>
      <p:ext uri="{BB962C8B-B14F-4D97-AF65-F5344CB8AC3E}">
        <p14:creationId xmlns:p14="http://schemas.microsoft.com/office/powerpoint/2010/main" val="4219982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586" y="1979235"/>
            <a:ext cx="8049854" cy="4042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Straight Arrow Connector 4"/>
          <p:cNvCxnSpPr/>
          <p:nvPr/>
        </p:nvCxnSpPr>
        <p:spPr>
          <a:xfrm>
            <a:off x="4716016" y="1700808"/>
            <a:ext cx="0" cy="172819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7164288" y="1700808"/>
            <a:ext cx="0" cy="165618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2051720" y="1772816"/>
            <a:ext cx="0" cy="172819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259632" y="1340768"/>
            <a:ext cx="12170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6000 N/m</a:t>
            </a:r>
            <a:endParaRPr lang="en-IN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067944" y="1340768"/>
            <a:ext cx="12170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4500 N/m</a:t>
            </a:r>
            <a:endParaRPr lang="en-IN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516216" y="1300698"/>
            <a:ext cx="12170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5000 N/m</a:t>
            </a:r>
            <a:endParaRPr lang="en-IN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00989" y="530093"/>
            <a:ext cx="43332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 smtClean="0">
                <a:solidFill>
                  <a:schemeClr val="accent1"/>
                </a:solidFill>
              </a:rPr>
              <a:t>Manufactured Spring</a:t>
            </a:r>
            <a:endParaRPr lang="en-IN" sz="32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2499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b="1" dirty="0" smtClean="0"/>
          </a:p>
          <a:p>
            <a:endParaRPr lang="en-IN" b="1" dirty="0" smtClean="0"/>
          </a:p>
          <a:p>
            <a:endParaRPr lang="en-IN" b="1" dirty="0" smtClean="0"/>
          </a:p>
          <a:p>
            <a:endParaRPr lang="en-IN" b="1" dirty="0" smtClean="0"/>
          </a:p>
          <a:p>
            <a:endParaRPr lang="en-IN" b="1" dirty="0" smtClean="0"/>
          </a:p>
          <a:p>
            <a:r>
              <a:rPr lang="en-IN" b="1" dirty="0" smtClean="0">
                <a:latin typeface="Times New Roman" pitchFamily="18" charset="0"/>
                <a:cs typeface="Times New Roman" pitchFamily="18" charset="0"/>
              </a:rPr>
              <a:t>How to make suspension even more better?</a:t>
            </a:r>
            <a:endParaRPr lang="en-IN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27" name="Picture 3" descr="C:\Program Files (x86)\Microsoft Office\MEDIA\CAGCAT10\j0149887.wm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214678" y="714356"/>
            <a:ext cx="3071834" cy="246054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000100" y="1772816"/>
            <a:ext cx="6690143" cy="43708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00034" y="285728"/>
            <a:ext cx="8229600" cy="785818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/>
            </a:r>
            <a:br>
              <a:rPr lang="en-IN" dirty="0" smtClean="0"/>
            </a:br>
            <a:r>
              <a:rPr lang="en-IN" dirty="0" smtClean="0"/>
              <a:t/>
            </a:r>
            <a:br>
              <a:rPr lang="en-IN" dirty="0" smtClean="0"/>
            </a:br>
            <a:r>
              <a:rPr lang="en-IN" dirty="0" smtClean="0"/>
              <a:t>Why Preloading</a:t>
            </a:r>
            <a:br>
              <a:rPr lang="en-IN" dirty="0" smtClean="0"/>
            </a:br>
            <a:r>
              <a:rPr lang="en-IN" dirty="0" smtClean="0"/>
              <a:t/>
            </a:r>
            <a:br>
              <a:rPr lang="en-IN" dirty="0" smtClean="0"/>
            </a:br>
            <a:r>
              <a:rPr lang="en-IN" sz="1800" b="0" dirty="0" smtClean="0"/>
              <a:t>NB: GRAPH ONLY MEANT FOR EXPLANATION PURPOSE</a:t>
            </a:r>
            <a:r>
              <a:rPr lang="en-IN" dirty="0" smtClean="0"/>
              <a:t/>
            </a:r>
            <a:br>
              <a:rPr lang="en-IN" dirty="0" smtClean="0"/>
            </a:b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IMG-20200716-WA0064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1600" y="1916832"/>
            <a:ext cx="3071833" cy="4525962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IN" sz="3200" dirty="0" smtClean="0">
                <a:effectLst/>
                <a:latin typeface="Times New Roman" pitchFamily="18" charset="0"/>
                <a:cs typeface="Times New Roman" pitchFamily="18" charset="0"/>
              </a:rPr>
              <a:t>Preload (Deflection) Scale provided by manufacturer</a:t>
            </a:r>
            <a:endParaRPr lang="en-IN" sz="3200" dirty="0">
              <a:effectLst/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4" descr="IMG-20200716-WA0065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6096" y="1916832"/>
            <a:ext cx="3000396" cy="454821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67544" y="1124744"/>
            <a:ext cx="8229600" cy="4525963"/>
          </a:xfrm>
        </p:spPr>
        <p:txBody>
          <a:bodyPr/>
          <a:lstStyle/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Reducing vibration, which is transmitted to operator through seat, can bring  huge change in their body fitness. </a:t>
            </a:r>
          </a:p>
          <a:p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Even a small reduction in vibration can bring a notable impact on their lives.</a:t>
            </a:r>
            <a:endParaRPr lang="en-IN" sz="2400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IN" sz="24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Hand arm vibration, on the other side, is of range 1-500 Hz. This is usually transmitted through steering wheel, clutch, brake and accelerator. It also depends on road conditions. So reduction of HAV is out of scope of this project</a:t>
            </a:r>
            <a:endParaRPr lang="en-IN" sz="2400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IN" dirty="0" smtClean="0"/>
          </a:p>
          <a:p>
            <a:endParaRPr lang="en-IN" dirty="0" smtClean="0"/>
          </a:p>
          <a:p>
            <a:endParaRPr lang="en-IN" dirty="0"/>
          </a:p>
        </p:txBody>
      </p:sp>
      <p:sp>
        <p:nvSpPr>
          <p:cNvPr id="3" name="Rectangle 2"/>
          <p:cNvSpPr/>
          <p:nvPr/>
        </p:nvSpPr>
        <p:spPr>
          <a:xfrm>
            <a:off x="539552" y="116632"/>
            <a:ext cx="19463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 smtClean="0">
                <a:solidFill>
                  <a:srgbClr val="0070C0"/>
                </a:solidFill>
              </a:rPr>
              <a:t>INTRODUCTION</a:t>
            </a:r>
            <a:endParaRPr lang="en-IN" dirty="0">
              <a:solidFill>
                <a:srgbClr val="0070C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4738531"/>
          </a:xfrm>
        </p:spPr>
        <p:txBody>
          <a:bodyPr>
            <a:normAutofit fontScale="92500"/>
          </a:bodyPr>
          <a:lstStyle/>
          <a:p>
            <a:pPr marL="109728" lvl="0" indent="0">
              <a:buNone/>
            </a:pPr>
            <a:endParaRPr lang="en-IN" sz="2000" dirty="0" smtClean="0"/>
          </a:p>
          <a:p>
            <a:pPr lvl="0"/>
            <a:r>
              <a:rPr lang="en-IN" sz="2600" dirty="0" smtClean="0">
                <a:latin typeface="Times New Roman" pitchFamily="18" charset="0"/>
                <a:cs typeface="Times New Roman" pitchFamily="18" charset="0"/>
              </a:rPr>
              <a:t>We  got critical frequency range 15-20 Hz for subjects</a:t>
            </a:r>
          </a:p>
          <a:p>
            <a:pPr marL="109728" lvl="0" indent="0">
              <a:buNone/>
            </a:pPr>
            <a:endParaRPr lang="en-IN" sz="2600" dirty="0" smtClean="0">
              <a:latin typeface="Times New Roman" pitchFamily="18" charset="0"/>
              <a:cs typeface="Times New Roman" pitchFamily="18" charset="0"/>
            </a:endParaRPr>
          </a:p>
          <a:p>
            <a:pPr lvl="0"/>
            <a:r>
              <a:rPr lang="en-IN" sz="2600" dirty="0" smtClean="0">
                <a:latin typeface="Times New Roman" pitchFamily="18" charset="0"/>
                <a:cs typeface="Times New Roman" pitchFamily="18" charset="0"/>
              </a:rPr>
              <a:t>There is a manufacturer prescribed preloading position for each mass available at the back side of the seat</a:t>
            </a:r>
          </a:p>
          <a:p>
            <a:pPr lvl="0"/>
            <a:endParaRPr lang="en-IN" sz="2600" dirty="0" smtClean="0">
              <a:latin typeface="Times New Roman" pitchFamily="18" charset="0"/>
              <a:cs typeface="Times New Roman" pitchFamily="18" charset="0"/>
            </a:endParaRPr>
          </a:p>
          <a:p>
            <a:pPr lvl="0"/>
            <a:r>
              <a:rPr lang="en-IN" sz="2600" dirty="0">
                <a:latin typeface="Times New Roman" pitchFamily="18" charset="0"/>
                <a:cs typeface="Times New Roman" pitchFamily="18" charset="0"/>
              </a:rPr>
              <a:t>At first knob is placed at marking for 50  kg;</a:t>
            </a:r>
          </a:p>
          <a:p>
            <a:pPr lvl="0"/>
            <a:endParaRPr lang="en-IN" sz="2600" dirty="0">
              <a:latin typeface="Times New Roman" pitchFamily="18" charset="0"/>
              <a:cs typeface="Times New Roman" pitchFamily="18" charset="0"/>
            </a:endParaRPr>
          </a:p>
          <a:p>
            <a:pPr lvl="0"/>
            <a:r>
              <a:rPr lang="en-IN" sz="2600" dirty="0">
                <a:latin typeface="Times New Roman" pitchFamily="18" charset="0"/>
                <a:cs typeface="Times New Roman" pitchFamily="18" charset="0"/>
              </a:rPr>
              <a:t>Then harmonic force at frequency range 15-20 Hz are applied</a:t>
            </a:r>
          </a:p>
          <a:p>
            <a:pPr lvl="0"/>
            <a:endParaRPr lang="en-IN" sz="2600" dirty="0">
              <a:latin typeface="Times New Roman" pitchFamily="18" charset="0"/>
              <a:cs typeface="Times New Roman" pitchFamily="18" charset="0"/>
            </a:endParaRPr>
          </a:p>
          <a:p>
            <a:pPr lvl="0"/>
            <a:r>
              <a:rPr lang="en-IN" sz="2600" dirty="0">
                <a:latin typeface="Times New Roman" pitchFamily="18" charset="0"/>
                <a:cs typeface="Times New Roman" pitchFamily="18" charset="0"/>
              </a:rPr>
              <a:t>For each frequency maximum value of amplitude is noted</a:t>
            </a:r>
          </a:p>
          <a:p>
            <a:pPr lvl="0"/>
            <a:endParaRPr lang="en-IN" sz="2000" dirty="0" smtClean="0">
              <a:latin typeface="Times New Roman" pitchFamily="18" charset="0"/>
              <a:cs typeface="Times New Roman" pitchFamily="18" charset="0"/>
            </a:endParaRPr>
          </a:p>
          <a:p>
            <a:pPr lvl="0"/>
            <a:endParaRPr lang="en-IN" dirty="0" smtClean="0"/>
          </a:p>
          <a:p>
            <a:endParaRPr lang="en-IN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200" b="0" dirty="0" smtClean="0">
                <a:effectLst/>
                <a:latin typeface="Times New Roman" pitchFamily="18" charset="0"/>
                <a:cs typeface="Times New Roman" pitchFamily="18" charset="0"/>
              </a:rPr>
              <a:t>Procedure</a:t>
            </a:r>
            <a:r>
              <a:rPr lang="en-IN" sz="4800" dirty="0" smtClean="0">
                <a:latin typeface="Times New Roman" pitchFamily="18" charset="0"/>
                <a:cs typeface="Times New Roman" pitchFamily="18" charset="0"/>
              </a:rPr>
              <a:t> </a:t>
            </a:r>
            <a:endParaRPr lang="en-IN" sz="48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67544" y="620688"/>
            <a:ext cx="8229600" cy="5832648"/>
          </a:xfrm>
        </p:spPr>
        <p:txBody>
          <a:bodyPr>
            <a:normAutofit fontScale="62500" lnSpcReduction="20000"/>
          </a:bodyPr>
          <a:lstStyle/>
          <a:p>
            <a:pPr lvl="0"/>
            <a:endParaRPr lang="en-IN" sz="3800" dirty="0" smtClean="0">
              <a:latin typeface="Times New Roman" pitchFamily="18" charset="0"/>
              <a:cs typeface="Times New Roman" pitchFamily="18" charset="0"/>
            </a:endParaRPr>
          </a:p>
          <a:p>
            <a:pPr lvl="0"/>
            <a:r>
              <a:rPr lang="en-IN" sz="3800" dirty="0" smtClean="0">
                <a:latin typeface="Times New Roman" pitchFamily="18" charset="0"/>
                <a:cs typeface="Times New Roman" pitchFamily="18" charset="0"/>
              </a:rPr>
              <a:t>Then knob is adjusted (one rotation )upward</a:t>
            </a:r>
          </a:p>
          <a:p>
            <a:pPr lvl="0"/>
            <a:endParaRPr lang="en-IN" sz="3800" dirty="0" smtClean="0">
              <a:latin typeface="Times New Roman" pitchFamily="18" charset="0"/>
              <a:cs typeface="Times New Roman" pitchFamily="18" charset="0"/>
            </a:endParaRPr>
          </a:p>
          <a:p>
            <a:pPr lvl="0"/>
            <a:r>
              <a:rPr lang="en-IN" sz="3800" dirty="0" smtClean="0">
                <a:latin typeface="Times New Roman" pitchFamily="18" charset="0"/>
                <a:cs typeface="Times New Roman" pitchFamily="18" charset="0"/>
              </a:rPr>
              <a:t>Then harmonic force at frequency range 15-20 Hz are applied</a:t>
            </a:r>
          </a:p>
          <a:p>
            <a:pPr lvl="0"/>
            <a:endParaRPr lang="en-IN" sz="3800" dirty="0" smtClean="0">
              <a:latin typeface="Times New Roman" pitchFamily="18" charset="0"/>
              <a:cs typeface="Times New Roman" pitchFamily="18" charset="0"/>
            </a:endParaRPr>
          </a:p>
          <a:p>
            <a:pPr lvl="0"/>
            <a:r>
              <a:rPr lang="en-IN" sz="3800" dirty="0" smtClean="0">
                <a:latin typeface="Times New Roman" pitchFamily="18" charset="0"/>
                <a:cs typeface="Times New Roman" pitchFamily="18" charset="0"/>
              </a:rPr>
              <a:t>For each frequency maximum value of amplitude is again noted</a:t>
            </a:r>
          </a:p>
          <a:p>
            <a:pPr lvl="0"/>
            <a:endParaRPr lang="en-IN" sz="3800" dirty="0">
              <a:latin typeface="Times New Roman" pitchFamily="18" charset="0"/>
              <a:cs typeface="Times New Roman" pitchFamily="18" charset="0"/>
            </a:endParaRPr>
          </a:p>
          <a:p>
            <a:pPr lvl="0"/>
            <a:r>
              <a:rPr lang="en-IN" sz="3800" dirty="0">
                <a:latin typeface="Times New Roman" pitchFamily="18" charset="0"/>
                <a:cs typeface="Times New Roman" pitchFamily="18" charset="0"/>
              </a:rPr>
              <a:t>After 4 rotations knob brought back to prescribed position</a:t>
            </a:r>
          </a:p>
          <a:p>
            <a:pPr marL="0" lvl="0" indent="0">
              <a:buNone/>
            </a:pPr>
            <a:endParaRPr lang="en-IN" sz="3800" dirty="0">
              <a:latin typeface="Times New Roman" pitchFamily="18" charset="0"/>
              <a:cs typeface="Times New Roman" pitchFamily="18" charset="0"/>
            </a:endParaRPr>
          </a:p>
          <a:p>
            <a:pPr lvl="0"/>
            <a:r>
              <a:rPr lang="en-IN" sz="3800" dirty="0">
                <a:latin typeface="Times New Roman" pitchFamily="18" charset="0"/>
                <a:cs typeface="Times New Roman" pitchFamily="18" charset="0"/>
              </a:rPr>
              <a:t>Then it is adjusted downwards</a:t>
            </a:r>
          </a:p>
          <a:p>
            <a:pPr lvl="0"/>
            <a:endParaRPr lang="en-IN" sz="3800" dirty="0">
              <a:latin typeface="Times New Roman" pitchFamily="18" charset="0"/>
              <a:cs typeface="Times New Roman" pitchFamily="18" charset="0"/>
            </a:endParaRPr>
          </a:p>
          <a:p>
            <a:pPr lvl="0"/>
            <a:r>
              <a:rPr lang="en-IN" sz="3800" dirty="0">
                <a:latin typeface="Times New Roman" pitchFamily="18" charset="0"/>
                <a:cs typeface="Times New Roman" pitchFamily="18" charset="0"/>
              </a:rPr>
              <a:t>Same procedure is repeated</a:t>
            </a:r>
          </a:p>
          <a:p>
            <a:pPr lvl="0"/>
            <a:endParaRPr lang="en-IN" sz="3800" dirty="0">
              <a:latin typeface="Times New Roman" pitchFamily="18" charset="0"/>
              <a:cs typeface="Times New Roman" pitchFamily="18" charset="0"/>
            </a:endParaRPr>
          </a:p>
          <a:p>
            <a:pPr lvl="0"/>
            <a:r>
              <a:rPr lang="en-IN" sz="3800" dirty="0">
                <a:latin typeface="Times New Roman" pitchFamily="18" charset="0"/>
                <a:cs typeface="Times New Roman" pitchFamily="18" charset="0"/>
              </a:rPr>
              <a:t>A graph is plotted between knob position and amplitude is plotted</a:t>
            </a:r>
          </a:p>
          <a:p>
            <a:pPr lvl="0"/>
            <a:endParaRPr lang="en-IN" sz="2000" dirty="0" smtClean="0">
              <a:latin typeface="Times New Roman" pitchFamily="18" charset="0"/>
              <a:cs typeface="Times New Roman" pitchFamily="18" charset="0"/>
            </a:endParaRPr>
          </a:p>
          <a:p>
            <a:pPr lvl="0"/>
            <a:endParaRPr lang="en-IN" sz="2000" dirty="0">
              <a:latin typeface="Times New Roman" pitchFamily="18" charset="0"/>
              <a:cs typeface="Times New Roman" pitchFamily="18" charset="0"/>
            </a:endParaRPr>
          </a:p>
          <a:p>
            <a:pPr lvl="0"/>
            <a:endParaRPr lang="en-IN" sz="2000" dirty="0" smtClean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IN" dirty="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59115117"/>
              </p:ext>
            </p:extLst>
          </p:nvPr>
        </p:nvGraphicFramePr>
        <p:xfrm>
          <a:off x="467544" y="1988840"/>
          <a:ext cx="8229600" cy="45259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67544" y="476672"/>
            <a:ext cx="8229600" cy="1143000"/>
          </a:xfrm>
        </p:spPr>
        <p:txBody>
          <a:bodyPr>
            <a:normAutofit/>
          </a:bodyPr>
          <a:lstStyle/>
          <a:p>
            <a:r>
              <a:rPr lang="en-IN" sz="3200" dirty="0" smtClean="0">
                <a:latin typeface="Times New Roman" pitchFamily="18" charset="0"/>
                <a:cs typeface="Times New Roman" pitchFamily="18" charset="0"/>
              </a:rPr>
              <a:t>Preload position-Amplitude for 50 kg</a:t>
            </a:r>
            <a:endParaRPr lang="en-IN" sz="32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15392788"/>
              </p:ext>
            </p:extLst>
          </p:nvPr>
        </p:nvGraphicFramePr>
        <p:xfrm>
          <a:off x="395536" y="1844824"/>
          <a:ext cx="8229600" cy="45259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67544" y="404664"/>
            <a:ext cx="8229600" cy="1143000"/>
          </a:xfrm>
        </p:spPr>
        <p:txBody>
          <a:bodyPr>
            <a:normAutofit/>
          </a:bodyPr>
          <a:lstStyle/>
          <a:p>
            <a:r>
              <a:rPr lang="en-IN" sz="3200" dirty="0" smtClean="0">
                <a:effectLst/>
                <a:latin typeface="Times New Roman" pitchFamily="18" charset="0"/>
                <a:cs typeface="Times New Roman" pitchFamily="18" charset="0"/>
              </a:rPr>
              <a:t>Preload position-Amplitude for 80 kg</a:t>
            </a:r>
            <a:endParaRPr lang="en-IN" sz="3200" dirty="0">
              <a:effectLst/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67544" y="2348880"/>
            <a:ext cx="8229600" cy="4389120"/>
          </a:xfrm>
        </p:spPr>
        <p:txBody>
          <a:bodyPr/>
          <a:lstStyle/>
          <a:p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There is an optimum preload condition for each mass at which present suspension system will give reduced amplitude of vibration</a:t>
            </a:r>
          </a:p>
          <a:p>
            <a:endParaRPr lang="en-IN" sz="20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For 80 kg of obtained graph was quite different. </a:t>
            </a:r>
          </a:p>
          <a:p>
            <a:endParaRPr lang="en-IN" sz="20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Its because manufacturer didn’t mention exact point of preload in their scale (After 75 kg Next is 90 kg)</a:t>
            </a:r>
          </a:p>
          <a:p>
            <a:endParaRPr lang="en-IN" dirty="0" smtClean="0"/>
          </a:p>
          <a:p>
            <a:endParaRPr lang="en-IN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200" dirty="0" smtClean="0">
                <a:effectLst/>
                <a:latin typeface="Times New Roman" pitchFamily="18" charset="0"/>
                <a:cs typeface="Times New Roman" pitchFamily="18" charset="0"/>
              </a:rPr>
              <a:t>Inferences</a:t>
            </a:r>
            <a:r>
              <a:rPr lang="en-IN" sz="3200" b="0" dirty="0" smtClean="0">
                <a:effectLst/>
                <a:latin typeface="Times New Roman" pitchFamily="18" charset="0"/>
                <a:cs typeface="Times New Roman" pitchFamily="18" charset="0"/>
              </a:rPr>
              <a:t> </a:t>
            </a:r>
            <a:endParaRPr lang="en-IN" sz="3200" b="0" dirty="0">
              <a:effectLst/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IN" sz="4000" dirty="0" smtClean="0">
                <a:latin typeface="Times New Roman" pitchFamily="18" charset="0"/>
                <a:cs typeface="Times New Roman" pitchFamily="18" charset="0"/>
              </a:rPr>
              <a:t>PROPOSED DESIGN</a:t>
            </a:r>
            <a:endParaRPr lang="en-IN" sz="40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714356"/>
            <a:ext cx="8229600" cy="5292935"/>
          </a:xfrm>
        </p:spPr>
        <p:txBody>
          <a:bodyPr>
            <a:normAutofit/>
          </a:bodyPr>
          <a:lstStyle/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As per the simulation study conducted it is observed that spring having stiffness value 4500 N/m shows least vibration characteristics. </a:t>
            </a:r>
          </a:p>
          <a:p>
            <a:endParaRPr lang="en-IN" sz="24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SPRING 4500</a:t>
            </a:r>
            <a:endParaRPr lang="en-IN" sz="20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MATERIAL 			    GRADE 1 PATENTED AND COLD                           				     =DRAWN STEEL</a:t>
            </a:r>
            <a:endParaRPr lang="en-IN" sz="20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MODULUS OF RIGIDITY	    81000 N/mm</a:t>
            </a:r>
            <a:r>
              <a:rPr lang="en-US" sz="2000" baseline="30000" dirty="0" smtClean="0">
                <a:latin typeface="Times New Roman" pitchFamily="18" charset="0"/>
                <a:cs typeface="Times New Roman" pitchFamily="18" charset="0"/>
              </a:rPr>
              <a:t>2</a:t>
            </a:r>
            <a:endParaRPr lang="en-IN" sz="20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WIRE DIAMETER		    5 mm</a:t>
            </a:r>
            <a:endParaRPr lang="en-IN" sz="20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INNER DIAMETER		    36 mm</a:t>
            </a:r>
            <a:endParaRPr lang="en-IN" sz="20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OUTER DIAMETER	    	    46 mm</a:t>
            </a:r>
            <a:endParaRPr lang="en-IN" sz="20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ACTIVE NO:OF TURNS	     21</a:t>
            </a:r>
            <a:endParaRPr lang="en-IN" sz="20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MODE OF ATTACHMENT           HOOKED AT BOTHENDS</a:t>
            </a:r>
            <a:endParaRPr lang="en-IN" sz="20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STIFFNESS			     4500 N/m</a:t>
            </a:r>
            <a:endParaRPr lang="en-IN" sz="2000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IN" dirty="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P</a:t>
            </a:r>
            <a:r>
              <a:rPr lang="en-IN" dirty="0" smtClean="0"/>
              <a:t>roject aims at reducing vibrations levels transmitted to the operator seat of a tractor</a:t>
            </a:r>
          </a:p>
          <a:p>
            <a:r>
              <a:rPr lang="en-IN" dirty="0" smtClean="0"/>
              <a:t> Modification is performed on a passive seat suspension system of Mahindra Tractor seat</a:t>
            </a:r>
          </a:p>
          <a:p>
            <a:r>
              <a:rPr lang="en-IN" dirty="0" smtClean="0"/>
              <a:t>A field study was carried out and experiments were done in lab structure</a:t>
            </a:r>
          </a:p>
          <a:p>
            <a:r>
              <a:rPr lang="en-IN" dirty="0" smtClean="0"/>
              <a:t>The resonant frequency range </a:t>
            </a:r>
            <a:r>
              <a:rPr lang="en-IN" smtClean="0"/>
              <a:t>is found to be 15 to 20 Hz</a:t>
            </a:r>
            <a:endParaRPr lang="en-IN" dirty="0" smtClean="0"/>
          </a:p>
          <a:p>
            <a:endParaRPr lang="en-IN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SUMMARY AND CONCLUSIONS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29617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FUTURE SCOPE</a:t>
            </a:r>
            <a:endParaRPr lang="en-IN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4810539"/>
          </a:xfrm>
        </p:spPr>
        <p:txBody>
          <a:bodyPr/>
          <a:lstStyle/>
          <a:p>
            <a:pPr marL="109728" lvl="0" indent="0">
              <a:buNone/>
            </a:pPr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lvl="0"/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A combination of new damper and spring can be incorporated to reduce vibration further</a:t>
            </a:r>
          </a:p>
          <a:p>
            <a:pPr lvl="0"/>
            <a:endParaRPr lang="en-IN" sz="2400" dirty="0" smtClean="0">
              <a:latin typeface="Times New Roman" pitchFamily="18" charset="0"/>
              <a:cs typeface="Times New Roman" pitchFamily="18" charset="0"/>
            </a:endParaRPr>
          </a:p>
          <a:p>
            <a:pPr lvl="0"/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Stiffness of structure can also reduce to obtain better vibration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characteristics</a:t>
            </a:r>
          </a:p>
          <a:p>
            <a:pPr lvl="0"/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Hardened sponge can be replaced any other suitable material provided that it can withstand against water dust and mud for a long period of time</a:t>
            </a:r>
            <a:endParaRPr lang="en-IN" sz="2400" dirty="0">
              <a:latin typeface="Times New Roman" pitchFamily="18" charset="0"/>
              <a:cs typeface="Times New Roman" pitchFamily="18" charset="0"/>
            </a:endParaRPr>
          </a:p>
          <a:p>
            <a:pPr lvl="0"/>
            <a:endParaRPr lang="en-IN" sz="2800" dirty="0">
              <a:latin typeface="Times New Roman" pitchFamily="18" charset="0"/>
              <a:cs typeface="Times New Roman" pitchFamily="18" charset="0"/>
            </a:endParaRPr>
          </a:p>
          <a:p>
            <a:endParaRPr lang="en-IN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Literature </a:t>
            </a:r>
            <a:r>
              <a:rPr lang="en-IN" dirty="0" smtClean="0">
                <a:effectLst/>
                <a:latin typeface="Times New Roman" pitchFamily="18" charset="0"/>
                <a:cs typeface="Times New Roman" pitchFamily="18" charset="0"/>
              </a:rPr>
              <a:t>Review</a:t>
            </a:r>
            <a:endParaRPr lang="en-IN" dirty="0">
              <a:effectLst/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Rectangle 3"/>
          <p:cNvSpPr/>
          <p:nvPr/>
        </p:nvSpPr>
        <p:spPr>
          <a:xfrm>
            <a:off x="2410671" y="2967335"/>
            <a:ext cx="432265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IN" sz="5400" b="1" cap="none" spc="0" dirty="0" smtClean="0">
                <a:ln w="31550" cmpd="sng">
                  <a:gradFill>
                    <a:gsLst>
                      <a:gs pos="70000">
                        <a:schemeClr val="accent6">
                          <a:shade val="50000"/>
                          <a:satMod val="190000"/>
                        </a:schemeClr>
                      </a:gs>
                      <a:gs pos="0">
                        <a:schemeClr val="accent6">
                          <a:tint val="77000"/>
                          <a:satMod val="18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chemeClr val="accent6">
                    <a:tint val="15000"/>
                    <a:satMod val="200000"/>
                  </a:schemeClr>
                </a:solidFill>
                <a:effectLst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</a:rPr>
              <a:t>THANK YOU</a:t>
            </a:r>
            <a:endParaRPr lang="en-IN" sz="5400" b="1" cap="none" spc="0" dirty="0">
              <a:ln w="31550" cmpd="sng">
                <a:gradFill>
                  <a:gsLst>
                    <a:gs pos="70000">
                      <a:schemeClr val="accent6">
                        <a:shade val="50000"/>
                        <a:satMod val="190000"/>
                      </a:schemeClr>
                    </a:gs>
                    <a:gs pos="0">
                      <a:schemeClr val="accent6">
                        <a:tint val="77000"/>
                        <a:satMod val="180000"/>
                      </a:schemeClr>
                    </a:gs>
                  </a:gsLst>
                  <a:lin ang="5400000"/>
                </a:gradFill>
                <a:prstDash val="solid"/>
              </a:ln>
              <a:solidFill>
                <a:schemeClr val="accent6">
                  <a:tint val="15000"/>
                  <a:satMod val="200000"/>
                </a:schemeClr>
              </a:solidFill>
              <a:effectLst>
                <a:outerShdw blurRad="50800" dist="40000" dir="5400000" algn="tl" rotWithShape="0">
                  <a:srgbClr val="000000">
                    <a:shade val="5000"/>
                    <a:satMod val="120000"/>
                    <a:alpha val="33000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11560" y="485964"/>
            <a:ext cx="8229600" cy="5751348"/>
          </a:xfrm>
        </p:spPr>
        <p:txBody>
          <a:bodyPr>
            <a:normAutofit/>
          </a:bodyPr>
          <a:lstStyle/>
          <a:p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1) </a:t>
            </a:r>
            <a:r>
              <a:rPr lang="en-IN" sz="2400" dirty="0" err="1" smtClean="0">
                <a:latin typeface="Times New Roman" pitchFamily="18" charset="0"/>
                <a:cs typeface="Times New Roman" pitchFamily="18" charset="0"/>
              </a:rPr>
              <a:t>Mayton</a:t>
            </a:r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 et al. </a:t>
            </a:r>
          </a:p>
          <a:p>
            <a:pPr>
              <a:buFont typeface="Wingdings" pitchFamily="2" charset="2"/>
              <a:buChar char="Ø"/>
            </a:pPr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Conducted study among quarry workers on WBV and HAV.</a:t>
            </a:r>
          </a:p>
          <a:p>
            <a:pPr>
              <a:buFont typeface="Wingdings" pitchFamily="2" charset="2"/>
              <a:buChar char="Ø"/>
            </a:pPr>
            <a:r>
              <a:rPr lang="en-IN" sz="2400" dirty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ound that HAV not an issue.</a:t>
            </a:r>
          </a:p>
          <a:p>
            <a:pPr marL="0" indent="0">
              <a:buNone/>
            </a:pPr>
            <a:endParaRPr lang="en-IN" sz="24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2) Shankar and </a:t>
            </a:r>
            <a:r>
              <a:rPr lang="en-IN" sz="2400" dirty="0" err="1" smtClean="0">
                <a:latin typeface="Times New Roman" pitchFamily="18" charset="0"/>
                <a:cs typeface="Times New Roman" pitchFamily="18" charset="0"/>
              </a:rPr>
              <a:t>Alphonso</a:t>
            </a:r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 et al.</a:t>
            </a:r>
          </a:p>
          <a:p>
            <a:pPr>
              <a:buFont typeface="Wingdings" pitchFamily="2" charset="2"/>
              <a:buChar char="Ø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tudied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the concept of a lateral seat suspension as a means of improving the ride comfort in off-road vehicles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>
              <a:buFont typeface="Wingdings" pitchFamily="2" charset="2"/>
              <a:buChar char="Ø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A computer parametric study</a:t>
            </a:r>
            <a:endParaRPr lang="en-IN" sz="2400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IN" sz="24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IN" sz="2400" dirty="0">
                <a:latin typeface="Times New Roman" pitchFamily="18" charset="0"/>
                <a:cs typeface="Times New Roman" pitchFamily="18" charset="0"/>
              </a:rPr>
              <a:t>3) </a:t>
            </a:r>
            <a:r>
              <a:rPr lang="en-IN" sz="2400" dirty="0" err="1">
                <a:latin typeface="Times New Roman" pitchFamily="18" charset="0"/>
                <a:cs typeface="Times New Roman" pitchFamily="18" charset="0"/>
              </a:rPr>
              <a:t>Stikeleather</a:t>
            </a:r>
            <a:r>
              <a:rPr lang="en-IN" sz="2400" dirty="0">
                <a:latin typeface="Times New Roman" pitchFamily="18" charset="0"/>
                <a:cs typeface="Times New Roman" pitchFamily="18" charset="0"/>
              </a:rPr>
              <a:t> and </a:t>
            </a:r>
            <a:r>
              <a:rPr lang="en-IN" sz="2400" dirty="0" err="1">
                <a:latin typeface="Times New Roman" pitchFamily="18" charset="0"/>
                <a:cs typeface="Times New Roman" pitchFamily="18" charset="0"/>
              </a:rPr>
              <a:t>Stuggs</a:t>
            </a:r>
            <a:r>
              <a:rPr lang="en-IN" sz="2400" dirty="0">
                <a:latin typeface="Times New Roman" pitchFamily="18" charset="0"/>
                <a:cs typeface="Times New Roman" pitchFamily="18" charset="0"/>
              </a:rPr>
              <a:t> et al.</a:t>
            </a:r>
          </a:p>
          <a:p>
            <a:pPr>
              <a:buFont typeface="Wingdings" pitchFamily="2" charset="2"/>
              <a:buChar char="Ø"/>
            </a:pPr>
            <a:r>
              <a:rPr lang="en-IN" sz="2400" dirty="0">
                <a:latin typeface="Times New Roman" pitchFamily="18" charset="0"/>
                <a:cs typeface="Times New Roman" pitchFamily="18" charset="0"/>
              </a:rPr>
              <a:t>They developed system to improve sitting comfort.</a:t>
            </a:r>
          </a:p>
          <a:p>
            <a:pPr>
              <a:buFont typeface="Wingdings" pitchFamily="2" charset="2"/>
              <a:buChar char="Ø"/>
            </a:pPr>
            <a:r>
              <a:rPr lang="en-IN" sz="2400" dirty="0">
                <a:latin typeface="Times New Roman" pitchFamily="18" charset="0"/>
                <a:cs typeface="Times New Roman" pitchFamily="18" charset="0"/>
              </a:rPr>
              <a:t>One of the major drawback is that it is not economical.</a:t>
            </a:r>
          </a:p>
          <a:p>
            <a:pPr marL="0" indent="0">
              <a:buNone/>
            </a:pPr>
            <a:endParaRPr lang="en-IN" sz="5100" dirty="0">
              <a:latin typeface="Times New Roman" pitchFamily="18" charset="0"/>
              <a:cs typeface="Times New Roman" pitchFamily="18" charset="0"/>
            </a:endParaRPr>
          </a:p>
          <a:p>
            <a:endParaRPr lang="en-IN" sz="2000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39552" y="116632"/>
            <a:ext cx="24096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 smtClean="0">
                <a:solidFill>
                  <a:srgbClr val="0070C0"/>
                </a:solidFill>
              </a:rPr>
              <a:t>LITERATURE REVIEW</a:t>
            </a:r>
            <a:endParaRPr lang="en-IN" dirty="0">
              <a:solidFill>
                <a:srgbClr val="0070C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79512" y="338529"/>
            <a:ext cx="8784976" cy="5967372"/>
          </a:xfrm>
        </p:spPr>
        <p:txBody>
          <a:bodyPr>
            <a:normAutofit fontScale="25000" lnSpcReduction="20000"/>
          </a:bodyPr>
          <a:lstStyle/>
          <a:p>
            <a:r>
              <a:rPr lang="en-IN" sz="8800" dirty="0">
                <a:latin typeface="Times New Roman" pitchFamily="18" charset="0"/>
                <a:cs typeface="Times New Roman" pitchFamily="18" charset="0"/>
              </a:rPr>
              <a:t>4) Kim et al.</a:t>
            </a:r>
          </a:p>
          <a:p>
            <a:pPr>
              <a:buFont typeface="Wingdings" pitchFamily="2" charset="2"/>
              <a:buChar char="Ø"/>
            </a:pPr>
            <a:r>
              <a:rPr lang="en-IN" sz="8800" dirty="0">
                <a:latin typeface="Times New Roman" pitchFamily="18" charset="0"/>
                <a:cs typeface="Times New Roman" pitchFamily="18" charset="0"/>
              </a:rPr>
              <a:t>Conducted  vibration studies mainly among on reducing the vibration</a:t>
            </a:r>
          </a:p>
          <a:p>
            <a:pPr>
              <a:buFont typeface="Wingdings" pitchFamily="2" charset="2"/>
              <a:buChar char="Ø"/>
            </a:pPr>
            <a:r>
              <a:rPr lang="en-IN" sz="8800" dirty="0">
                <a:latin typeface="Times New Roman" pitchFamily="18" charset="0"/>
                <a:cs typeface="Times New Roman" pitchFamily="18" charset="0"/>
              </a:rPr>
              <a:t>The results showed that the active vertical seat suspension signiﬁcantly reduced the vertical (z-axis) vibration</a:t>
            </a:r>
          </a:p>
          <a:p>
            <a:endParaRPr lang="en-IN" sz="88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IN" sz="8800" dirty="0" smtClean="0">
                <a:latin typeface="Times New Roman" pitchFamily="18" charset="0"/>
                <a:cs typeface="Times New Roman" pitchFamily="18" charset="0"/>
              </a:rPr>
              <a:t>5) Langer et al.</a:t>
            </a:r>
          </a:p>
          <a:p>
            <a:pPr>
              <a:buFont typeface="Wingdings" pitchFamily="2" charset="2"/>
              <a:buChar char="Ø"/>
            </a:pPr>
            <a:r>
              <a:rPr lang="en-IN" sz="8800" dirty="0" smtClean="0">
                <a:latin typeface="Times New Roman" pitchFamily="18" charset="0"/>
                <a:cs typeface="Times New Roman" pitchFamily="18" charset="0"/>
              </a:rPr>
              <a:t>His work shows that educating the workers can reduce health hazards </a:t>
            </a:r>
            <a:r>
              <a:rPr lang="en-IN" sz="8800" dirty="0" err="1" smtClean="0">
                <a:latin typeface="Times New Roman" pitchFamily="18" charset="0"/>
                <a:cs typeface="Times New Roman" pitchFamily="18" charset="0"/>
              </a:rPr>
              <a:t>upto</a:t>
            </a:r>
            <a:r>
              <a:rPr lang="en-IN" sz="8800" dirty="0" smtClean="0">
                <a:latin typeface="Times New Roman" pitchFamily="18" charset="0"/>
                <a:cs typeface="Times New Roman" pitchFamily="18" charset="0"/>
              </a:rPr>
              <a:t> 22.5%</a:t>
            </a:r>
          </a:p>
          <a:p>
            <a:pPr marL="0" indent="0">
              <a:buNone/>
            </a:pPr>
            <a:endParaRPr lang="en-IN" sz="88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IN" sz="8800" dirty="0" smtClean="0">
                <a:latin typeface="Times New Roman" pitchFamily="18" charset="0"/>
                <a:cs typeface="Times New Roman" pitchFamily="18" charset="0"/>
              </a:rPr>
              <a:t>6) </a:t>
            </a:r>
            <a:r>
              <a:rPr lang="en-IN" sz="8800" dirty="0" err="1" smtClean="0">
                <a:latin typeface="Times New Roman" pitchFamily="18" charset="0"/>
                <a:cs typeface="Times New Roman" pitchFamily="18" charset="0"/>
              </a:rPr>
              <a:t>Ciloglu</a:t>
            </a:r>
            <a:r>
              <a:rPr lang="en-IN" sz="8800" dirty="0" smtClean="0">
                <a:latin typeface="Times New Roman" pitchFamily="18" charset="0"/>
                <a:cs typeface="Times New Roman" pitchFamily="18" charset="0"/>
              </a:rPr>
              <a:t> et al.</a:t>
            </a:r>
          </a:p>
          <a:p>
            <a:pPr>
              <a:buFont typeface="Wingdings" pitchFamily="2" charset="2"/>
              <a:buChar char="Ø"/>
            </a:pPr>
            <a:r>
              <a:rPr lang="en-US" sz="8800" dirty="0"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sz="8800" dirty="0" smtClean="0">
                <a:latin typeface="Times New Roman" pitchFamily="18" charset="0"/>
                <a:cs typeface="Times New Roman" pitchFamily="18" charset="0"/>
              </a:rPr>
              <a:t>tudy </a:t>
            </a:r>
            <a:r>
              <a:rPr lang="en-US" sz="8800" dirty="0">
                <a:latin typeface="Times New Roman" pitchFamily="18" charset="0"/>
                <a:cs typeface="Times New Roman" pitchFamily="18" charset="0"/>
              </a:rPr>
              <a:t>performed to investigate and assess the whole body vibration (WBV) and the dynamic seat comfort of aircraft seats under three different flight conditions. </a:t>
            </a:r>
            <a:r>
              <a:rPr lang="en-IN" sz="8800" dirty="0" smtClean="0">
                <a:latin typeface="Times New Roman" pitchFamily="18" charset="0"/>
                <a:cs typeface="Times New Roman" pitchFamily="18" charset="0"/>
              </a:rPr>
              <a:t>Take off , landing and cruise </a:t>
            </a:r>
          </a:p>
          <a:p>
            <a:pPr>
              <a:buFont typeface="Wingdings" pitchFamily="2" charset="2"/>
              <a:buChar char="Ø"/>
            </a:pPr>
            <a:r>
              <a:rPr lang="en-US" sz="8800" dirty="0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sz="8800" dirty="0" smtClean="0">
                <a:latin typeface="Times New Roman" pitchFamily="18" charset="0"/>
                <a:cs typeface="Times New Roman" pitchFamily="18" charset="0"/>
              </a:rPr>
              <a:t>usiness  </a:t>
            </a:r>
            <a:r>
              <a:rPr lang="en-US" sz="8800" dirty="0">
                <a:latin typeface="Times New Roman" pitchFamily="18" charset="0"/>
                <a:cs typeface="Times New Roman" pitchFamily="18" charset="0"/>
              </a:rPr>
              <a:t>class  seat  cushion significantly  reduced  the  whole  body  vibration  exposure </a:t>
            </a:r>
            <a:endParaRPr lang="en-IN" sz="8800" dirty="0" smtClean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IN" sz="88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IN" sz="8800" dirty="0" smtClean="0">
                <a:latin typeface="Times New Roman" pitchFamily="18" charset="0"/>
                <a:cs typeface="Times New Roman" pitchFamily="18" charset="0"/>
              </a:rPr>
              <a:t>7) </a:t>
            </a:r>
            <a:r>
              <a:rPr lang="en-IN" sz="8800" dirty="0" err="1" smtClean="0">
                <a:latin typeface="Times New Roman" pitchFamily="18" charset="0"/>
                <a:cs typeface="Times New Roman" pitchFamily="18" charset="0"/>
              </a:rPr>
              <a:t>Azizan</a:t>
            </a:r>
            <a:r>
              <a:rPr lang="en-IN" sz="8800" dirty="0" smtClean="0">
                <a:latin typeface="Times New Roman" pitchFamily="18" charset="0"/>
                <a:cs typeface="Times New Roman" pitchFamily="18" charset="0"/>
              </a:rPr>
              <a:t> et al.</a:t>
            </a:r>
          </a:p>
          <a:p>
            <a:pPr>
              <a:buFont typeface="Wingdings" pitchFamily="2" charset="2"/>
              <a:buChar char="Ø"/>
            </a:pPr>
            <a:r>
              <a:rPr lang="en-IN" sz="8800" dirty="0" smtClean="0">
                <a:latin typeface="Times New Roman" pitchFamily="18" charset="0"/>
                <a:cs typeface="Times New Roman" pitchFamily="18" charset="0"/>
              </a:rPr>
              <a:t>Measured drowsiness before and after 30 minutes exposure to vibration</a:t>
            </a:r>
          </a:p>
          <a:p>
            <a:endParaRPr lang="en-IN" dirty="0"/>
          </a:p>
        </p:txBody>
      </p:sp>
      <p:sp>
        <p:nvSpPr>
          <p:cNvPr id="4" name="Rectangle 3"/>
          <p:cNvSpPr/>
          <p:nvPr/>
        </p:nvSpPr>
        <p:spPr>
          <a:xfrm>
            <a:off x="539552" y="6565"/>
            <a:ext cx="24096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 smtClean="0">
                <a:solidFill>
                  <a:srgbClr val="0070C0"/>
                </a:solidFill>
              </a:rPr>
              <a:t>LITERATURE REVIEW</a:t>
            </a:r>
            <a:endParaRPr lang="en-IN" dirty="0">
              <a:solidFill>
                <a:srgbClr val="0070C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All the previous studies related to tractor seat suspension system were simulation analysis</a:t>
            </a:r>
          </a:p>
          <a:p>
            <a:endParaRPr lang="en-IN" sz="2400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IN" sz="24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One of the latest paper of such type was by Pradhan et al.(2019)</a:t>
            </a:r>
          </a:p>
          <a:p>
            <a:endParaRPr lang="en-IN" sz="2400" dirty="0" smtClean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IN" sz="24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They made a simulation model in AMESim software </a:t>
            </a:r>
          </a:p>
        </p:txBody>
      </p:sp>
      <p:sp>
        <p:nvSpPr>
          <p:cNvPr id="5" name="Rectangle 4"/>
          <p:cNvSpPr/>
          <p:nvPr/>
        </p:nvSpPr>
        <p:spPr>
          <a:xfrm>
            <a:off x="539552" y="116632"/>
            <a:ext cx="24096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 smtClean="0">
                <a:solidFill>
                  <a:srgbClr val="0070C0"/>
                </a:solidFill>
              </a:rPr>
              <a:t>LITERATURE REVIEW</a:t>
            </a:r>
            <a:endParaRPr lang="en-IN" dirty="0">
              <a:solidFill>
                <a:srgbClr val="0070C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Overr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Overr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ourse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Concourse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95000" t="-106500" r="5000" b="2065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oncourse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  <a:fontScheme name="Concourse">
    <a:majorFont>
      <a:latin typeface="Lucida Sans Unicode"/>
      <a:ea typeface=""/>
      <a:cs typeface=""/>
      <a:font script="Jpan" typeface="ＭＳ Ｐゴシック"/>
      <a:font script="Hang" typeface="맑은 고딕"/>
      <a:font script="Hans" typeface="黑体"/>
      <a:font script="Hant" typeface="微軟正黑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Uigh" typeface="Microsoft Uighur"/>
    </a:majorFont>
    <a:minorFont>
      <a:latin typeface="Lucida Sans Unicode"/>
      <a:ea typeface=""/>
      <a:cs typeface=""/>
      <a:font script="Jpan" typeface="ＭＳ Ｐゴシック"/>
      <a:font script="Hang" typeface="맑은 고딕"/>
      <a:font script="Hans" typeface="黑体"/>
      <a:font script="Hant" typeface="微軟正黑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Uigh" typeface="Microsoft Uighur"/>
    </a:minorFont>
  </a:fontScheme>
  <a:fmtScheme name="Concourse">
    <a:fillStyleLst>
      <a:solidFill>
        <a:schemeClr val="phClr"/>
      </a:solidFill>
      <a:gradFill rotWithShape="1">
        <a:gsLst>
          <a:gs pos="0">
            <a:schemeClr val="phClr">
              <a:tint val="62000"/>
              <a:satMod val="180000"/>
            </a:schemeClr>
          </a:gs>
          <a:gs pos="65000">
            <a:schemeClr val="phClr">
              <a:tint val="32000"/>
              <a:satMod val="250000"/>
            </a:schemeClr>
          </a:gs>
          <a:gs pos="100000">
            <a:schemeClr val="phClr">
              <a:tint val="23000"/>
              <a:satMod val="300000"/>
            </a:schemeClr>
          </a:gs>
        </a:gsLst>
        <a:lin ang="16200000" scaled="0"/>
      </a:gradFill>
      <a:gradFill rotWithShape="1">
        <a:gsLst>
          <a:gs pos="0">
            <a:schemeClr val="phClr">
              <a:shade val="15000"/>
              <a:satMod val="180000"/>
            </a:schemeClr>
          </a:gs>
          <a:gs pos="50000">
            <a:schemeClr val="phClr">
              <a:shade val="45000"/>
              <a:satMod val="170000"/>
            </a:schemeClr>
          </a:gs>
          <a:gs pos="70000">
            <a:schemeClr val="phClr">
              <a:tint val="99000"/>
              <a:shade val="65000"/>
              <a:satMod val="155000"/>
            </a:schemeClr>
          </a:gs>
          <a:gs pos="100000">
            <a:schemeClr val="phClr">
              <a:tint val="95500"/>
              <a:shade val="100000"/>
              <a:satMod val="15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/>
        </a:solidFill>
        <a:prstDash val="solid"/>
      </a:ln>
      <a:ln w="55000" cap="flat" cmpd="thickThin" algn="ctr">
        <a:solidFill>
          <a:schemeClr val="phClr"/>
        </a:solidFill>
        <a:prstDash val="solid"/>
      </a:ln>
      <a:ln w="63500" cap="flat" cmpd="thickThin" algn="ctr">
        <a:solidFill>
          <a:schemeClr val="phClr"/>
        </a:solidFill>
        <a:prstDash val="solid"/>
      </a:ln>
    </a:lnStyleLst>
    <a:effectStyleLst>
      <a:effectStyle>
        <a:effectLst>
          <a:outerShdw blurRad="50800" dist="381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50800" dist="381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63500" dist="38100" dir="5400000" rotWithShape="0">
            <a:srgbClr val="000000">
              <a:alpha val="45000"/>
            </a:srgbClr>
          </a:outerShdw>
        </a:effectLst>
        <a:scene3d>
          <a:camera prst="orthographicFront" fov="0">
            <a:rot lat="0" lon="0" rev="0"/>
          </a:camera>
          <a:lightRig rig="glow" dir="t">
            <a:rot lat="0" lon="0" rev="6360000"/>
          </a:lightRig>
        </a:scene3d>
        <a:sp3d contourW="1000" prstMaterial="flat">
          <a:bevelT w="95250" h="101600"/>
          <a:contourClr>
            <a:schemeClr val="phClr">
              <a:satMod val="300000"/>
            </a:schemeClr>
          </a:contourClr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55000"/>
              <a:satMod val="300000"/>
            </a:schemeClr>
          </a:gs>
          <a:gs pos="40000">
            <a:schemeClr val="phClr">
              <a:tint val="65000"/>
              <a:satMod val="300000"/>
            </a:schemeClr>
          </a:gs>
          <a:gs pos="100000">
            <a:schemeClr val="phClr">
              <a:shade val="65000"/>
              <a:satMod val="300000"/>
            </a:schemeClr>
          </a:gs>
        </a:gsLst>
        <a:path path="circle">
          <a:fillToRect l="95000" t="-106500" r="5000" b="206500"/>
        </a:path>
      </a:gradFill>
      <a:blipFill>
        <a:blip xmlns:r="http://schemas.openxmlformats.org/officeDocument/2006/relationships" r:embed="rId1">
          <a:duotone>
            <a:schemeClr val="phClr">
              <a:shade val="60000"/>
              <a:satMod val="110000"/>
            </a:schemeClr>
            <a:schemeClr val="phClr">
              <a:tint val="95000"/>
            </a:schemeClr>
          </a:duotone>
        </a:blip>
        <a:tile tx="0" ty="0" sx="50000" sy="50000" flip="none" algn="tl"/>
      </a:blipFill>
    </a:bgFillStyleLst>
  </a:fmtScheme>
</a:themeOverride>
</file>

<file path=ppt/theme/themeOverride2.xml><?xml version="1.0" encoding="utf-8"?>
<a:themeOverride xmlns:a="http://schemas.openxmlformats.org/drawingml/2006/main">
  <a:clrScheme name="Concourse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  <a:fontScheme name="Concourse">
    <a:majorFont>
      <a:latin typeface="Lucida Sans Unicode"/>
      <a:ea typeface=""/>
      <a:cs typeface=""/>
      <a:font script="Jpan" typeface="ＭＳ Ｐゴシック"/>
      <a:font script="Hang" typeface="맑은 고딕"/>
      <a:font script="Hans" typeface="黑体"/>
      <a:font script="Hant" typeface="微軟正黑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Uigh" typeface="Microsoft Uighur"/>
    </a:majorFont>
    <a:minorFont>
      <a:latin typeface="Lucida Sans Unicode"/>
      <a:ea typeface=""/>
      <a:cs typeface=""/>
      <a:font script="Jpan" typeface="ＭＳ Ｐゴシック"/>
      <a:font script="Hang" typeface="맑은 고딕"/>
      <a:font script="Hans" typeface="黑体"/>
      <a:font script="Hant" typeface="微軟正黑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Uigh" typeface="Microsoft Uighur"/>
    </a:minorFont>
  </a:fontScheme>
  <a:fmtScheme name="Concourse">
    <a:fillStyleLst>
      <a:solidFill>
        <a:schemeClr val="phClr"/>
      </a:solidFill>
      <a:gradFill rotWithShape="1">
        <a:gsLst>
          <a:gs pos="0">
            <a:schemeClr val="phClr">
              <a:tint val="62000"/>
              <a:satMod val="180000"/>
            </a:schemeClr>
          </a:gs>
          <a:gs pos="65000">
            <a:schemeClr val="phClr">
              <a:tint val="32000"/>
              <a:satMod val="250000"/>
            </a:schemeClr>
          </a:gs>
          <a:gs pos="100000">
            <a:schemeClr val="phClr">
              <a:tint val="23000"/>
              <a:satMod val="300000"/>
            </a:schemeClr>
          </a:gs>
        </a:gsLst>
        <a:lin ang="16200000" scaled="0"/>
      </a:gradFill>
      <a:gradFill rotWithShape="1">
        <a:gsLst>
          <a:gs pos="0">
            <a:schemeClr val="phClr">
              <a:shade val="15000"/>
              <a:satMod val="180000"/>
            </a:schemeClr>
          </a:gs>
          <a:gs pos="50000">
            <a:schemeClr val="phClr">
              <a:shade val="45000"/>
              <a:satMod val="170000"/>
            </a:schemeClr>
          </a:gs>
          <a:gs pos="70000">
            <a:schemeClr val="phClr">
              <a:tint val="99000"/>
              <a:shade val="65000"/>
              <a:satMod val="155000"/>
            </a:schemeClr>
          </a:gs>
          <a:gs pos="100000">
            <a:schemeClr val="phClr">
              <a:tint val="95500"/>
              <a:shade val="100000"/>
              <a:satMod val="15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/>
        </a:solidFill>
        <a:prstDash val="solid"/>
      </a:ln>
      <a:ln w="55000" cap="flat" cmpd="thickThin" algn="ctr">
        <a:solidFill>
          <a:schemeClr val="phClr"/>
        </a:solidFill>
        <a:prstDash val="solid"/>
      </a:ln>
      <a:ln w="63500" cap="flat" cmpd="thickThin" algn="ctr">
        <a:solidFill>
          <a:schemeClr val="phClr"/>
        </a:solidFill>
        <a:prstDash val="solid"/>
      </a:ln>
    </a:lnStyleLst>
    <a:effectStyleLst>
      <a:effectStyle>
        <a:effectLst>
          <a:outerShdw blurRad="50800" dist="381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50800" dist="381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63500" dist="38100" dir="5400000" rotWithShape="0">
            <a:srgbClr val="000000">
              <a:alpha val="45000"/>
            </a:srgbClr>
          </a:outerShdw>
        </a:effectLst>
        <a:scene3d>
          <a:camera prst="orthographicFront" fov="0">
            <a:rot lat="0" lon="0" rev="0"/>
          </a:camera>
          <a:lightRig rig="glow" dir="t">
            <a:rot lat="0" lon="0" rev="6360000"/>
          </a:lightRig>
        </a:scene3d>
        <a:sp3d contourW="1000" prstMaterial="flat">
          <a:bevelT w="95250" h="101600"/>
          <a:contourClr>
            <a:schemeClr val="phClr">
              <a:satMod val="300000"/>
            </a:schemeClr>
          </a:contourClr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55000"/>
              <a:satMod val="300000"/>
            </a:schemeClr>
          </a:gs>
          <a:gs pos="40000">
            <a:schemeClr val="phClr">
              <a:tint val="65000"/>
              <a:satMod val="300000"/>
            </a:schemeClr>
          </a:gs>
          <a:gs pos="100000">
            <a:schemeClr val="phClr">
              <a:shade val="65000"/>
              <a:satMod val="300000"/>
            </a:schemeClr>
          </a:gs>
        </a:gsLst>
        <a:path path="circle">
          <a:fillToRect l="95000" t="-106500" r="5000" b="206500"/>
        </a:path>
      </a:gradFill>
      <a:blipFill>
        <a:blip xmlns:r="http://schemas.openxmlformats.org/officeDocument/2006/relationships" r:embed="rId1">
          <a:duotone>
            <a:schemeClr val="phClr">
              <a:shade val="60000"/>
              <a:satMod val="110000"/>
            </a:schemeClr>
            <a:schemeClr val="phClr">
              <a:tint val="95000"/>
            </a:schemeClr>
          </a:duotone>
        </a:blip>
        <a:tile tx="0" ty="0" sx="50000" sy="50000" flip="none" algn="tl"/>
      </a:blip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364</TotalTime>
  <Words>2192</Words>
  <Application>Microsoft Office PowerPoint</Application>
  <PresentationFormat>On-screen Show (4:3)</PresentationFormat>
  <Paragraphs>655</Paragraphs>
  <Slides>60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1" baseType="lpstr">
      <vt:lpstr>Concourse</vt:lpstr>
      <vt:lpstr>MODIFICATION OF TRACTOR SEAT SUSPENSION SYSTEM FOR BETTER  COMFORT OF THE OPERATOR  </vt:lpstr>
      <vt:lpstr>MODIFICATION OF TRACTOR SEAT SUSPENSION SYSTEM FOR BETTER COMFORT OF THE OPERATORS </vt:lpstr>
      <vt:lpstr>INTRODUCTION</vt:lpstr>
      <vt:lpstr>PowerPoint Presentation</vt:lpstr>
      <vt:lpstr>PowerPoint Presentation</vt:lpstr>
      <vt:lpstr>Literature Review</vt:lpstr>
      <vt:lpstr>PowerPoint Presentation</vt:lpstr>
      <vt:lpstr>PowerPoint Presentation</vt:lpstr>
      <vt:lpstr>PowerPoint Presentation</vt:lpstr>
      <vt:lpstr>OBJECTIVES</vt:lpstr>
      <vt:lpstr>Simulation Results</vt:lpstr>
      <vt:lpstr>Simulation Model                          Actual model</vt:lpstr>
      <vt:lpstr>Results</vt:lpstr>
      <vt:lpstr>Inference </vt:lpstr>
      <vt:lpstr>FIELD STUDY</vt:lpstr>
      <vt:lpstr>PowerPoint Presentation</vt:lpstr>
      <vt:lpstr>PowerPoint Presentation</vt:lpstr>
      <vt:lpstr>PowerPoint Presentation</vt:lpstr>
      <vt:lpstr> INTRUMENTS USED </vt:lpstr>
      <vt:lpstr>Human Vibration Meter </vt:lpstr>
      <vt:lpstr>Vibration Analyser </vt:lpstr>
      <vt:lpstr>  Vibration analysis software </vt:lpstr>
      <vt:lpstr>PowerPoint Presentation</vt:lpstr>
      <vt:lpstr>EXPERIMENTAL SETUP</vt:lpstr>
      <vt:lpstr>PowerPoint Presentation</vt:lpstr>
      <vt:lpstr>PowerPoint Presentation</vt:lpstr>
      <vt:lpstr>EXPERIMENTAL  PROCEDURE</vt:lpstr>
      <vt:lpstr>PowerPoint Presentation</vt:lpstr>
      <vt:lpstr>PowerPoint Presentation</vt:lpstr>
      <vt:lpstr>RESULTS AND PLOTS</vt:lpstr>
      <vt:lpstr>PowerPoint Presentation</vt:lpstr>
      <vt:lpstr>PowerPoint Presentation</vt:lpstr>
      <vt:lpstr> 4) 80 kg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Determining Spring Stiffness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Why Preloading  NB: GRAPH ONLY MEANT FOR EXPLANATION PURPOSE </vt:lpstr>
      <vt:lpstr>Preload (Deflection) Scale provided by manufacturer</vt:lpstr>
      <vt:lpstr>Procedure </vt:lpstr>
      <vt:lpstr>PowerPoint Presentation</vt:lpstr>
      <vt:lpstr>Preload position-Amplitude for 50 kg</vt:lpstr>
      <vt:lpstr>Preload position-Amplitude for 80 kg</vt:lpstr>
      <vt:lpstr>Inferences </vt:lpstr>
      <vt:lpstr>PROPOSED DESIGN</vt:lpstr>
      <vt:lpstr>PowerPoint Presentation</vt:lpstr>
      <vt:lpstr>SUMMARY AND CONCLUSIONS</vt:lpstr>
      <vt:lpstr>FUTURE SCOPE</vt:lpstr>
      <vt:lpstr>PowerPoint Presentation</vt:lpstr>
      <vt:lpstr>PowerPoint Presentation</vt:lpstr>
    </vt:vector>
  </TitlesOfParts>
  <Company>CtrlSoft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FIELD STUDY</dc:title>
  <dc:creator>Ranju</dc:creator>
  <cp:lastModifiedBy>User</cp:lastModifiedBy>
  <cp:revision>34</cp:revision>
  <dcterms:created xsi:type="dcterms:W3CDTF">2020-07-16T05:12:48Z</dcterms:created>
  <dcterms:modified xsi:type="dcterms:W3CDTF">2020-07-17T05:32:45Z</dcterms:modified>
</cp:coreProperties>
</file>